
<file path=[Content_Types].xml><?xml version="1.0" encoding="utf-8"?>
<Types xmlns="http://schemas.openxmlformats.org/package/2006/content-types">
  <Default ContentType="application/xml" Extension="xml"/>
  <Default ContentType="image/jpeg" Extension="jpeg"/>
  <Default ContentType="application/vnd.openxmlformats-package.relationships+xml" Extension="rels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presentationml.viewProps+xml" PartName="/ppt/view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</p:sldIdLst>
  <p:sldSz cy="6858000" cx="9144000"/>
  <p:notesSz cx="6858000" cy="9144000"/>
  <p:defaultTextStyle>
    <a:defPPr lvl="0">
      <a:defRPr lang="it-IT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1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1.xml"/><Relationship Id="rId3" Type="http://schemas.openxmlformats.org/officeDocument/2006/relationships/presProps" Target="presProps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988F4-C5B1-4BCB-A843-968AE4470EA4}" type="datetimeFigureOut">
              <a:rPr lang="it-IT" smtClean="0"/>
              <a:pPr/>
              <a:t>10/05/2021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8A13-36D5-476D-BEF8-7FB31C7505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988F4-C5B1-4BCB-A843-968AE4470EA4}" type="datetimeFigureOut">
              <a:rPr lang="it-IT" smtClean="0"/>
              <a:pPr/>
              <a:t>10/05/2021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8A13-36D5-476D-BEF8-7FB31C7505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988F4-C5B1-4BCB-A843-968AE4470EA4}" type="datetimeFigureOut">
              <a:rPr lang="it-IT" smtClean="0"/>
              <a:pPr/>
              <a:t>10/05/2021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8A13-36D5-476D-BEF8-7FB31C7505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988F4-C5B1-4BCB-A843-968AE4470EA4}" type="datetimeFigureOut">
              <a:rPr lang="it-IT" smtClean="0"/>
              <a:pPr/>
              <a:t>10/05/2021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8A13-36D5-476D-BEF8-7FB31C7505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988F4-C5B1-4BCB-A843-968AE4470EA4}" type="datetimeFigureOut">
              <a:rPr lang="it-IT" smtClean="0"/>
              <a:pPr/>
              <a:t>10/05/2021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8A13-36D5-476D-BEF8-7FB31C7505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988F4-C5B1-4BCB-A843-968AE4470EA4}" type="datetimeFigureOut">
              <a:rPr lang="it-IT" smtClean="0"/>
              <a:pPr/>
              <a:t>10/05/2021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8A13-36D5-476D-BEF8-7FB31C7505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988F4-C5B1-4BCB-A843-968AE4470EA4}" type="datetimeFigureOut">
              <a:rPr lang="it-IT" smtClean="0"/>
              <a:pPr/>
              <a:t>10/05/2021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8A13-36D5-476D-BEF8-7FB31C7505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988F4-C5B1-4BCB-A843-968AE4470EA4}" type="datetimeFigureOut">
              <a:rPr lang="it-IT" smtClean="0"/>
              <a:pPr/>
              <a:t>10/05/2021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8A13-36D5-476D-BEF8-7FB31C7505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988F4-C5B1-4BCB-A843-968AE4470EA4}" type="datetimeFigureOut">
              <a:rPr lang="it-IT" smtClean="0"/>
              <a:pPr/>
              <a:t>10/05/2021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8A13-36D5-476D-BEF8-7FB31C7505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988F4-C5B1-4BCB-A843-968AE4470EA4}" type="datetimeFigureOut">
              <a:rPr lang="it-IT" smtClean="0"/>
              <a:pPr/>
              <a:t>10/05/2021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8A13-36D5-476D-BEF8-7FB31C7505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988F4-C5B1-4BCB-A843-968AE4470EA4}" type="datetimeFigureOut">
              <a:rPr lang="it-IT" smtClean="0"/>
              <a:pPr/>
              <a:t>10/05/2021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8A13-36D5-476D-BEF8-7FB31C7505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988F4-C5B1-4BCB-A843-968AE4470EA4}" type="datetimeFigureOut">
              <a:rPr lang="it-IT" smtClean="0"/>
              <a:pPr/>
              <a:t>10/05/2021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08A13-36D5-476D-BEF8-7FB31C75059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FF00"/>
                </a:solidFill>
              </a:rPr>
              <a:t>IL PESCE DISCO IL RE DELLE AMAZZONI</a:t>
            </a:r>
            <a:endParaRPr lang="it-IT" dirty="0">
              <a:solidFill>
                <a:srgbClr val="FFFF00"/>
              </a:solidFill>
            </a:endParaRPr>
          </a:p>
        </p:txBody>
      </p:sp>
      <p:pic>
        <p:nvPicPr>
          <p:cNvPr id="1026" name="Picture 2" descr="C:\Users\Anna Rita\Desktop\ma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643050"/>
            <a:ext cx="7572427" cy="5090686"/>
          </a:xfrm>
          <a:prstGeom prst="rect">
            <a:avLst/>
          </a:prstGeom>
          <a:noFill/>
        </p:spPr>
      </p:pic>
      <p:pic>
        <p:nvPicPr>
          <p:cNvPr id="3" name="Picture 3" descr="C:\Users\Anna Rita\Desktop\p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2786058"/>
            <a:ext cx="4786346" cy="2324105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ASPETTO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214414" y="1214422"/>
            <a:ext cx="564358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 smtClean="0"/>
          </a:p>
          <a:p>
            <a:r>
              <a:rPr lang="it-IT" dirty="0" smtClean="0"/>
              <a:t>Il </a:t>
            </a:r>
            <a:r>
              <a:rPr lang="it-IT" dirty="0"/>
              <a:t>Pesce disco appartiene alla famiglia dei </a:t>
            </a:r>
            <a:r>
              <a:rPr lang="it-IT" sz="2000" dirty="0" smtClean="0">
                <a:solidFill>
                  <a:srgbClr val="FF0000"/>
                </a:solidFill>
              </a:rPr>
              <a:t>C</a:t>
            </a:r>
            <a:r>
              <a:rPr lang="it-IT" sz="2000" b="1" dirty="0" smtClean="0">
                <a:solidFill>
                  <a:srgbClr val="FF0000"/>
                </a:solidFill>
              </a:rPr>
              <a:t>ICLIDI</a:t>
            </a:r>
            <a:r>
              <a:rPr lang="it-IT" sz="2000" dirty="0">
                <a:solidFill>
                  <a:srgbClr val="FF0000"/>
                </a:solidFill>
              </a:rPr>
              <a:t> </a:t>
            </a:r>
            <a:r>
              <a:rPr lang="it-IT" sz="20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it-IT" dirty="0" smtClean="0"/>
              <a:t>Con </a:t>
            </a:r>
            <a:r>
              <a:rPr lang="it-IT" dirty="0"/>
              <a:t>la sua </a:t>
            </a:r>
            <a:r>
              <a:rPr lang="it-IT" dirty="0">
                <a:solidFill>
                  <a:srgbClr val="FF0000"/>
                </a:solidFill>
              </a:rPr>
              <a:t>forma piatta e circolare </a:t>
            </a:r>
            <a:r>
              <a:rPr lang="it-IT" dirty="0"/>
              <a:t>rappresenta </a:t>
            </a:r>
            <a:r>
              <a:rPr lang="it-IT" dirty="0" smtClean="0"/>
              <a:t>un’eccezione.</a:t>
            </a:r>
          </a:p>
          <a:p>
            <a:pPr>
              <a:buFont typeface="Arial" pitchFamily="34" charset="0"/>
              <a:buChar char="•"/>
            </a:pPr>
            <a:r>
              <a:rPr lang="it-IT" dirty="0" smtClean="0">
                <a:solidFill>
                  <a:srgbClr val="FF0000"/>
                </a:solidFill>
              </a:rPr>
              <a:t>Le </a:t>
            </a:r>
            <a:r>
              <a:rPr lang="it-IT" dirty="0">
                <a:solidFill>
                  <a:srgbClr val="FF0000"/>
                </a:solidFill>
              </a:rPr>
              <a:t>squame </a:t>
            </a:r>
            <a:r>
              <a:rPr lang="it-IT" dirty="0"/>
              <a:t>si presentano in diversi colori iridescenti, spesso nelle varianti neon del giallo, del blu e del rosso. </a:t>
            </a:r>
            <a:r>
              <a:rPr lang="it-IT" dirty="0">
                <a:solidFill>
                  <a:srgbClr val="FF0000"/>
                </a:solidFill>
              </a:rPr>
              <a:t>Sotto la sua lunga fronte</a:t>
            </a:r>
            <a:r>
              <a:rPr lang="it-IT" dirty="0"/>
              <a:t> troviamo una bocca schiacciata, con delle labbra spesso sporgenti. </a:t>
            </a: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it-IT" dirty="0" smtClean="0">
                <a:solidFill>
                  <a:srgbClr val="FF0000"/>
                </a:solidFill>
              </a:rPr>
              <a:t>Dorso </a:t>
            </a:r>
            <a:r>
              <a:rPr lang="it-IT" dirty="0">
                <a:solidFill>
                  <a:srgbClr val="FF0000"/>
                </a:solidFill>
              </a:rPr>
              <a:t>e ventre </a:t>
            </a:r>
            <a:r>
              <a:rPr lang="it-IT" dirty="0" smtClean="0"/>
              <a:t>hanno </a:t>
            </a:r>
            <a:r>
              <a:rPr lang="it-IT" dirty="0"/>
              <a:t>pinne di un colore che spesso crea un contrasto con quello del resto del corpo. </a:t>
            </a: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it-IT" dirty="0" smtClean="0">
                <a:solidFill>
                  <a:srgbClr val="FF0000"/>
                </a:solidFill>
              </a:rPr>
              <a:t>La </a:t>
            </a:r>
            <a:r>
              <a:rPr lang="it-IT" dirty="0">
                <a:solidFill>
                  <a:srgbClr val="FF0000"/>
                </a:solidFill>
              </a:rPr>
              <a:t>pinna caudale </a:t>
            </a:r>
            <a:r>
              <a:rPr lang="it-IT" dirty="0"/>
              <a:t>è </a:t>
            </a:r>
            <a:r>
              <a:rPr lang="it-IT" dirty="0" smtClean="0"/>
              <a:t>più </a:t>
            </a:r>
            <a:r>
              <a:rPr lang="it-IT" dirty="0"/>
              <a:t>piccola e sottile delle altre.</a:t>
            </a:r>
          </a:p>
          <a:p>
            <a:pPr>
              <a:buFont typeface="Arial" pitchFamily="34" charset="0"/>
              <a:buChar char="•"/>
            </a:pPr>
            <a:r>
              <a:rPr lang="it-IT" dirty="0" smtClean="0">
                <a:solidFill>
                  <a:srgbClr val="FF0000"/>
                </a:solidFill>
              </a:rPr>
              <a:t>La </a:t>
            </a:r>
            <a:r>
              <a:rPr lang="it-IT" dirty="0">
                <a:solidFill>
                  <a:srgbClr val="FF0000"/>
                </a:solidFill>
              </a:rPr>
              <a:t>lunghezza del Pesce disco </a:t>
            </a:r>
            <a:r>
              <a:rPr lang="it-IT" dirty="0"/>
              <a:t>può variare dai 12 ai 16 </a:t>
            </a:r>
            <a:r>
              <a:rPr lang="it-IT" dirty="0" smtClean="0"/>
              <a:t>centimetri.</a:t>
            </a:r>
            <a:endParaRPr lang="it-IT" dirty="0"/>
          </a:p>
        </p:txBody>
      </p:sp>
    </p:spTree>
  </p:cSld>
  <p:clrMapOvr>
    <a:masterClrMapping/>
  </p:clrMapOvr>
  <p:transition>
    <p:split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FF00"/>
                </a:solidFill>
              </a:rPr>
              <a:t>SOTTOCATEGORIE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endParaRPr lang="it-IT" sz="2000" dirty="0" smtClean="0"/>
          </a:p>
          <a:p>
            <a:r>
              <a:rPr lang="it-IT" sz="2000" dirty="0" smtClean="0"/>
              <a:t>Pesce disco si divide  </a:t>
            </a:r>
            <a:r>
              <a:rPr lang="it-IT" sz="2000" dirty="0"/>
              <a:t>in quattro sottocategorie riscontrabili in natura: </a:t>
            </a:r>
            <a:endParaRPr lang="it-IT" sz="2000" dirty="0" smtClean="0"/>
          </a:p>
          <a:p>
            <a:r>
              <a:rPr lang="it-IT" sz="2000" dirty="0" smtClean="0"/>
              <a:t>1) </a:t>
            </a:r>
            <a:r>
              <a:rPr lang="it-IT" sz="2000" dirty="0" smtClean="0">
                <a:solidFill>
                  <a:srgbClr val="FF0000"/>
                </a:solidFill>
              </a:rPr>
              <a:t>il </a:t>
            </a:r>
            <a:r>
              <a:rPr lang="it-IT" sz="2000" dirty="0">
                <a:solidFill>
                  <a:srgbClr val="FF0000"/>
                </a:solidFill>
              </a:rPr>
              <a:t>Pesce disco di </a:t>
            </a:r>
            <a:r>
              <a:rPr lang="it-IT" sz="2000" dirty="0" err="1">
                <a:solidFill>
                  <a:srgbClr val="FF0000"/>
                </a:solidFill>
              </a:rPr>
              <a:t>Heckel</a:t>
            </a:r>
            <a:r>
              <a:rPr lang="it-IT" sz="2000" dirty="0">
                <a:solidFill>
                  <a:srgbClr val="FF0000"/>
                </a:solidFill>
              </a:rPr>
              <a:t>, di colore rosso e blu con cinque strisce sul dorso</a:t>
            </a:r>
            <a:r>
              <a:rPr lang="it-IT" sz="2000" dirty="0" smtClean="0"/>
              <a:t>;</a:t>
            </a:r>
          </a:p>
          <a:p>
            <a:r>
              <a:rPr lang="it-IT" sz="2000" dirty="0" smtClean="0"/>
              <a:t>2) </a:t>
            </a:r>
            <a:r>
              <a:rPr lang="it-IT" sz="2000" b="1" dirty="0" smtClean="0">
                <a:solidFill>
                  <a:schemeClr val="tx2">
                    <a:lumMod val="50000"/>
                  </a:schemeClr>
                </a:solidFill>
              </a:rPr>
              <a:t>il </a:t>
            </a:r>
            <a:r>
              <a:rPr lang="it-IT" sz="2000" b="1" dirty="0">
                <a:solidFill>
                  <a:schemeClr val="tx2">
                    <a:lumMod val="50000"/>
                  </a:schemeClr>
                </a:solidFill>
              </a:rPr>
              <a:t>Pesce disco marrone</a:t>
            </a:r>
            <a:r>
              <a:rPr lang="it-IT" sz="2000" dirty="0"/>
              <a:t>, in diverse tonalità del colore; </a:t>
            </a:r>
            <a:endParaRPr lang="it-IT" sz="2000" dirty="0" smtClean="0"/>
          </a:p>
          <a:p>
            <a:r>
              <a:rPr lang="it-IT" sz="2000" dirty="0" smtClean="0"/>
              <a:t>3) </a:t>
            </a:r>
            <a:r>
              <a:rPr lang="it-IT" sz="2000" b="1" dirty="0" smtClean="0">
                <a:solidFill>
                  <a:srgbClr val="00B050"/>
                </a:solidFill>
              </a:rPr>
              <a:t>il </a:t>
            </a:r>
            <a:r>
              <a:rPr lang="it-IT" sz="2000" b="1" dirty="0">
                <a:solidFill>
                  <a:srgbClr val="00B050"/>
                </a:solidFill>
              </a:rPr>
              <a:t>Pesce disco verde del Perù </a:t>
            </a:r>
            <a:endParaRPr lang="it-IT" sz="2000" b="1" dirty="0" smtClean="0">
              <a:solidFill>
                <a:srgbClr val="00B050"/>
              </a:solidFill>
            </a:endParaRPr>
          </a:p>
          <a:p>
            <a:r>
              <a:rPr lang="it-IT" sz="2000" dirty="0" smtClean="0"/>
              <a:t>4) il </a:t>
            </a:r>
            <a:r>
              <a:rPr lang="it-IT" sz="2000" dirty="0"/>
              <a:t>Pesce disco blu. </a:t>
            </a:r>
          </a:p>
        </p:txBody>
      </p:sp>
      <p:pic>
        <p:nvPicPr>
          <p:cNvPr id="2050" name="Picture 2" descr="C:\Users\Anna Rita\Desktop\heckel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14810" y="857232"/>
            <a:ext cx="1428750" cy="1428750"/>
          </a:xfrm>
          <a:prstGeom prst="rect">
            <a:avLst/>
          </a:prstGeom>
          <a:noFill/>
        </p:spPr>
      </p:pic>
      <p:pic>
        <p:nvPicPr>
          <p:cNvPr id="2051" name="Picture 3" descr="C:\Users\Anna Rita\Desktop\marron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2571744"/>
            <a:ext cx="2619375" cy="1743075"/>
          </a:xfrm>
          <a:prstGeom prst="rect">
            <a:avLst/>
          </a:prstGeom>
          <a:noFill/>
        </p:spPr>
      </p:pic>
      <p:pic>
        <p:nvPicPr>
          <p:cNvPr id="2052" name="Picture 4" descr="C:\Users\Anna Rita\Desktop\verd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9256" y="4500570"/>
            <a:ext cx="2609850" cy="1752600"/>
          </a:xfrm>
          <a:prstGeom prst="rect">
            <a:avLst/>
          </a:prstGeom>
          <a:noFill/>
        </p:spPr>
      </p:pic>
      <p:pic>
        <p:nvPicPr>
          <p:cNvPr id="2053" name="Picture 5" descr="C:\Users\Anna Rita\Desktop\blu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43570" y="714356"/>
            <a:ext cx="2857500" cy="16002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FF00"/>
                </a:solidFill>
              </a:rPr>
              <a:t>ALIMENTAZIONE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571472" y="1142984"/>
            <a:ext cx="778674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I pesci </a:t>
            </a:r>
            <a:r>
              <a:rPr lang="it-IT" dirty="0" err="1"/>
              <a:t>Discus</a:t>
            </a:r>
            <a:r>
              <a:rPr lang="it-IT" dirty="0"/>
              <a:t> sono </a:t>
            </a:r>
            <a:r>
              <a:rPr lang="it-IT" dirty="0">
                <a:solidFill>
                  <a:srgbClr val="FF0000"/>
                </a:solidFill>
              </a:rPr>
              <a:t>onnivori</a:t>
            </a:r>
            <a:r>
              <a:rPr lang="it-IT" dirty="0"/>
              <a:t>, come molti pesci. Mangiano praticamente tutto ciò che può entrare nella loro bocca, anche se preferiscono cibi ad alto contenuto proteico. </a:t>
            </a:r>
            <a:endParaRPr lang="it-IT" dirty="0" smtClean="0"/>
          </a:p>
          <a:p>
            <a:r>
              <a:rPr lang="it-IT" dirty="0" smtClean="0"/>
              <a:t>Mangiano </a:t>
            </a:r>
            <a:r>
              <a:rPr lang="it-IT" dirty="0"/>
              <a:t>principalmente pesci e cuccioli più piccoli, così come piccoli insetti acquatici e larve o vermi. Si nutrono lentamente e </a:t>
            </a:r>
            <a:r>
              <a:rPr lang="it-IT" dirty="0" smtClean="0"/>
              <a:t>liberamente</a:t>
            </a:r>
            <a:r>
              <a:rPr lang="it-IT" dirty="0"/>
              <a:t>, scegliendo il più gustoso da mangiare.</a:t>
            </a:r>
          </a:p>
        </p:txBody>
      </p:sp>
      <p:pic>
        <p:nvPicPr>
          <p:cNvPr id="3074" name="Picture 2" descr="Il pesce d'acquario tropicale più facile da curare per un principiante -  Proiezioni di Bors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071810"/>
            <a:ext cx="6572296" cy="3248036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FF00"/>
                </a:solidFill>
              </a:rPr>
              <a:t>CURIOSITA’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000100" y="2000239"/>
            <a:ext cx="692948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I</a:t>
            </a:r>
            <a:r>
              <a:rPr lang="it-IT" sz="2800" b="1" dirty="0"/>
              <a:t> </a:t>
            </a:r>
            <a:r>
              <a:rPr lang="it-IT" sz="2800" b="1" dirty="0" err="1"/>
              <a:t>discus</a:t>
            </a:r>
            <a:r>
              <a:rPr lang="it-IT" sz="2800" dirty="0"/>
              <a:t> presentano delle </a:t>
            </a:r>
            <a:r>
              <a:rPr lang="it-IT" sz="2800" b="1" dirty="0">
                <a:solidFill>
                  <a:srgbClr val="FF0000"/>
                </a:solidFill>
              </a:rPr>
              <a:t>bande nere</a:t>
            </a:r>
            <a:r>
              <a:rPr lang="it-IT" sz="2800" dirty="0">
                <a:solidFill>
                  <a:srgbClr val="FF0000"/>
                </a:solidFill>
              </a:rPr>
              <a:t> dette </a:t>
            </a:r>
            <a:r>
              <a:rPr lang="it-IT" sz="2800" b="1" dirty="0">
                <a:solidFill>
                  <a:srgbClr val="FF0000"/>
                </a:solidFill>
              </a:rPr>
              <a:t>“stress bar</a:t>
            </a:r>
            <a:r>
              <a:rPr lang="it-IT" sz="2800" dirty="0">
                <a:solidFill>
                  <a:srgbClr val="FF0000"/>
                </a:solidFill>
              </a:rPr>
              <a:t>” </a:t>
            </a:r>
            <a:r>
              <a:rPr lang="it-IT" sz="2800" dirty="0"/>
              <a:t>che hanno la funzione di manifestare uno stato d’animo di inquietudine o paura</a:t>
            </a:r>
            <a:r>
              <a:rPr lang="it-IT" sz="2800" dirty="0" smtClean="0"/>
              <a:t>.</a:t>
            </a:r>
          </a:p>
          <a:p>
            <a:r>
              <a:rPr lang="it-IT" sz="2800" dirty="0" smtClean="0"/>
              <a:t> </a:t>
            </a:r>
            <a:r>
              <a:rPr lang="it-IT" sz="2800" dirty="0"/>
              <a:t>Se queste bande si accendono solo in certe situazioni non c’è da preoccuparsi. Nel caso invece </a:t>
            </a:r>
            <a:r>
              <a:rPr lang="it-IT" sz="2800" dirty="0" smtClean="0"/>
              <a:t>rimangano </a:t>
            </a:r>
            <a:r>
              <a:rPr lang="it-IT" sz="2800" dirty="0"/>
              <a:t>sempre accese bisognerà indagare il motivo del disagio.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