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C2855-F688-43C7-8CB3-2FAF12407F76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EE97-A70B-4404-B855-DE8FC648577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48378829"/>
      </p:ext>
    </p:extLst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04678585"/>
      </p:ext>
    </p:extLst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22280373"/>
      </p:ext>
    </p:extLst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84412858"/>
      </p:ext>
    </p:extLst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18130374"/>
      </p:ext>
    </p:extLst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18923746"/>
      </p:ext>
    </p:extLst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14239497"/>
      </p:ext>
    </p:extLst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49407457"/>
      </p:ext>
    </p:extLst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6434468"/>
      </p:ext>
    </p:extLst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55538941"/>
      </p:ext>
    </p:extLst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60300800"/>
      </p:ext>
    </p:extLst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30A6A-935A-4138-9560-BF758002C72E}" type="datetimeFigureOut">
              <a:rPr lang="it-IT" smtClean="0"/>
              <a:pPr/>
              <a:t>01/06/2021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01791-8ABF-4A72-BDEB-5DE3C24DB8B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1308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to Camaleonte, immagini Camaleonte da scaricare | Foto stock -  Depositph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99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CAMA</a:t>
            </a:r>
            <a:r>
              <a:rPr lang="it-IT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LEONTE</a:t>
            </a:r>
            <a:br>
              <a:rPr lang="it-IT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«il leone </a:t>
            </a:r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si trascina </a:t>
            </a:r>
            <a:r>
              <a:rPr lang="it-IT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terra»</a:t>
            </a:r>
            <a:endParaRPr lang="it-IT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6400800" cy="1772816"/>
          </a:xfrm>
        </p:spPr>
        <p:txBody>
          <a:bodyPr>
            <a:normAutofit fontScale="70000" lnSpcReduction="20000"/>
          </a:bodyPr>
          <a:lstStyle/>
          <a:p>
            <a:r>
              <a:rPr lang="it-I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Mariasole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Colella</a:t>
            </a:r>
          </a:p>
          <a:p>
            <a:r>
              <a:rPr lang="it-I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 </a:t>
            </a: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4°E </a:t>
            </a: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“Giacomo </a:t>
            </a:r>
            <a:r>
              <a:rPr lang="it-IT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Leopardi”</a:t>
            </a:r>
          </a:p>
          <a:p>
            <a:r>
              <a:rPr lang="it-IT" sz="4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a.s.</a:t>
            </a:r>
            <a:r>
              <a:rPr lang="it-I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2020-2021</a:t>
            </a:r>
          </a:p>
          <a:p>
            <a:r>
              <a:rPr lang="it-IT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maestra: ANNA </a:t>
            </a: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</a:t>
            </a:r>
            <a:r>
              <a:rPr lang="it-IT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GIUVA</a:t>
            </a:r>
          </a:p>
          <a:p>
            <a:endParaRPr lang="it-IT" sz="4000" b="1" i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0493607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CHI E’</a:t>
            </a:r>
            <a:endParaRPr lang="it-IT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Il camaleonte è un </a:t>
            </a:r>
            <a:r>
              <a:rPr lang="it-IT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RETTILE </a:t>
            </a:r>
            <a:r>
              <a:rPr lang="it-IT" sz="2000" dirty="0" smtClean="0"/>
              <a:t>squamato, sottordine dei</a:t>
            </a:r>
            <a:r>
              <a:rPr lang="it-IT" sz="2000" b="1" dirty="0" smtClean="0"/>
              <a:t> sauri </a:t>
            </a:r>
            <a:r>
              <a:rPr lang="it-IT" sz="2000" dirty="0" smtClean="0"/>
              <a:t>lo stesso della lucertola.</a:t>
            </a:r>
          </a:p>
          <a:p>
            <a:pPr marL="0" indent="0">
              <a:buNone/>
            </a:pPr>
            <a:r>
              <a:rPr lang="it-IT" sz="2000" dirty="0" smtClean="0"/>
              <a:t>Sembra un lucertolone con la cresta una sorta di </a:t>
            </a:r>
            <a:r>
              <a:rPr lang="it-IT" sz="2000" b="1" dirty="0" smtClean="0"/>
              <a:t>draghetto curioso, </a:t>
            </a:r>
            <a:r>
              <a:rPr lang="it-IT" sz="2000" dirty="0" smtClean="0"/>
              <a:t>con una capacità straordinaria di mimetizzarsi. </a:t>
            </a:r>
            <a:r>
              <a:rPr lang="it-IT" sz="2000" b="1" dirty="0" smtClean="0"/>
              <a:t>È lungo dai 3 ai 60 cm, </a:t>
            </a:r>
            <a:r>
              <a:rPr lang="it-IT" sz="2000" dirty="0" smtClean="0"/>
              <a:t>con</a:t>
            </a:r>
            <a:r>
              <a:rPr lang="it-IT" sz="2000" b="1" dirty="0" smtClean="0"/>
              <a:t> </a:t>
            </a:r>
            <a:r>
              <a:rPr lang="it-IT" sz="2000" dirty="0" smtClean="0"/>
              <a:t>coda arrotolata o distesa</a:t>
            </a:r>
            <a:r>
              <a:rPr lang="it-IT" sz="2000" b="1" dirty="0" smtClean="0"/>
              <a:t>. Il peso varia dai 50 g ai 150g </a:t>
            </a:r>
            <a:r>
              <a:rPr lang="it-IT" sz="2000" dirty="0" smtClean="0"/>
              <a:t>e hanno sulla testa  una cresta piccola e i maschi anche le corna.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Questo rettile </a:t>
            </a:r>
            <a:r>
              <a:rPr lang="it-IT" sz="2000" b="1" dirty="0" smtClean="0"/>
              <a:t>non ha orecchie </a:t>
            </a:r>
            <a:r>
              <a:rPr lang="it-IT" sz="2000" dirty="0" smtClean="0"/>
              <a:t>e respira da due buchini in cima al muso e può trattenere il respiro fino a due ore. </a:t>
            </a:r>
          </a:p>
          <a:p>
            <a:pPr marL="0" indent="0">
              <a:buNone/>
            </a:pPr>
            <a:r>
              <a:rPr lang="it-IT" sz="2000" b="1" dirty="0" smtClean="0"/>
              <a:t>La lingua </a:t>
            </a:r>
            <a:r>
              <a:rPr lang="it-IT" sz="2000" dirty="0" smtClean="0"/>
              <a:t>è molto muscolosa e sviluppata ed è ricoperta da un muco viscoso. </a:t>
            </a:r>
          </a:p>
          <a:p>
            <a:pPr marL="0" indent="0">
              <a:buNone/>
            </a:pPr>
            <a:r>
              <a:rPr lang="it-IT" sz="2000" b="1" dirty="0" smtClean="0"/>
              <a:t>Gli occhi </a:t>
            </a:r>
            <a:r>
              <a:rPr lang="it-IT" sz="2000" dirty="0" smtClean="0"/>
              <a:t>sono tondi e si muovono in maniera indipendente e sono capaci di ruotare a 360°.</a:t>
            </a:r>
          </a:p>
          <a:p>
            <a:pPr marL="0" indent="0">
              <a:buNone/>
            </a:pPr>
            <a:r>
              <a:rPr lang="it-IT" sz="2000" b="1" dirty="0" smtClean="0"/>
              <a:t>La coda </a:t>
            </a:r>
            <a:r>
              <a:rPr lang="it-IT" sz="2000" dirty="0" smtClean="0"/>
              <a:t>serve per appendersi e a differenza delle lucertole non possono separarsi.</a:t>
            </a:r>
          </a:p>
          <a:p>
            <a:pPr marL="0" indent="0">
              <a:buNone/>
            </a:pPr>
            <a:endParaRPr lang="it-IT" sz="2000" dirty="0" smtClean="0"/>
          </a:p>
        </p:txBody>
      </p:sp>
      <p:pic>
        <p:nvPicPr>
          <p:cNvPr id="1026" name="Picture 2" descr="Cosa hanno in comune un camaleonte e Steve Jobs #ComunicaBrand-2 | by  Michele Beffardo Ciliberti | Med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3636404" cy="116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amaleonte: caratteristiche, foto, colori e prezzo - Idee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2376264" cy="1263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122284" y="34519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maschio</a:t>
            </a:r>
            <a:endParaRPr lang="it-IT" dirty="0"/>
          </a:p>
        </p:txBody>
      </p:sp>
      <p:sp>
        <p:nvSpPr>
          <p:cNvPr id="6" name="Freccia a sinistra 5"/>
          <p:cNvSpPr/>
          <p:nvPr/>
        </p:nvSpPr>
        <p:spPr>
          <a:xfrm>
            <a:off x="5546220" y="3451954"/>
            <a:ext cx="576064" cy="369332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0639139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sua caratteristica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67944" y="1124744"/>
            <a:ext cx="4618856" cy="5001419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Tanti credono che i </a:t>
            </a:r>
            <a:r>
              <a:rPr lang="it-IT" b="1" dirty="0" smtClean="0"/>
              <a:t>camaleonti</a:t>
            </a:r>
            <a:r>
              <a:rPr lang="it-IT" dirty="0" smtClean="0"/>
              <a:t> cambino colore per </a:t>
            </a:r>
            <a:r>
              <a:rPr lang="it-IT" sz="47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mimetizzarsi </a:t>
            </a:r>
            <a:r>
              <a:rPr lang="it-IT" dirty="0" smtClean="0"/>
              <a:t>ma </a:t>
            </a:r>
            <a:r>
              <a:rPr lang="it-IT" dirty="0" smtClean="0">
                <a:solidFill>
                  <a:srgbClr val="FF0000"/>
                </a:solidFill>
              </a:rPr>
              <a:t>in realtà </a:t>
            </a:r>
            <a:r>
              <a:rPr lang="it-IT" dirty="0" smtClean="0"/>
              <a:t>a provocare i mutamenti di pigmentazione è </a:t>
            </a:r>
            <a:r>
              <a:rPr lang="it-IT" sz="4000" b="1" i="1" dirty="0" smtClean="0">
                <a:solidFill>
                  <a:srgbClr val="00B050"/>
                </a:solidFill>
              </a:rPr>
              <a:t>l'umore di questi animali.</a:t>
            </a:r>
          </a:p>
          <a:p>
            <a:r>
              <a:rPr lang="it-IT" dirty="0" smtClean="0"/>
              <a:t> Nella loro pelle, infatti, avvengono delle reazioni fisiche legate alle </a:t>
            </a:r>
            <a:r>
              <a:rPr lang="it-IT" sz="4400" b="1" dirty="0" smtClean="0">
                <a:solidFill>
                  <a:srgbClr val="00B050"/>
                </a:solidFill>
              </a:rPr>
              <a:t>emozioni che provano</a:t>
            </a:r>
            <a:endParaRPr lang="it-IT" sz="4400" b="1" dirty="0">
              <a:solidFill>
                <a:srgbClr val="00B050"/>
              </a:solidFill>
            </a:endParaRPr>
          </a:p>
        </p:txBody>
      </p:sp>
      <p:pic>
        <p:nvPicPr>
          <p:cNvPr id="17410" name="Picture 2" descr="IL CAMALEONTE! | Anno Scolastico 2017/20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645024"/>
            <a:ext cx="3456384" cy="2289855"/>
          </a:xfrm>
          <a:prstGeom prst="rect">
            <a:avLst/>
          </a:prstGeom>
          <a:noFill/>
        </p:spPr>
      </p:pic>
      <p:sp>
        <p:nvSpPr>
          <p:cNvPr id="17412" name="AutoShape 4" descr="Animali che si mimetizzano: classifica dei 5 più incredibili - GreenSty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7414" name="AutoShape 6" descr="Animali che si mimetizzano: classifica dei 5 più incredibili - GreenSty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7416" name="AutoShape 8" descr="Animali che si mimetizzano: classifica dei 5 più incredibili - GreenSty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8" name="Immagine 7" descr="Animali che si mimetizzano: classifica dei 5 più incredibili - GreenSty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345638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vivono</a:t>
            </a:r>
            <a:endParaRPr lang="it-IT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396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Il camaleonte è un </a:t>
            </a:r>
            <a:r>
              <a:rPr lang="it-IT" sz="2400" b="1" dirty="0" smtClean="0"/>
              <a:t>rettile diurno </a:t>
            </a:r>
            <a:r>
              <a:rPr lang="it-IT" sz="2400" dirty="0" smtClean="0"/>
              <a:t>originario dell’</a:t>
            </a:r>
            <a:r>
              <a:rPr lang="it-IT" sz="2400" b="1" dirty="0" smtClean="0"/>
              <a:t>Africa </a:t>
            </a:r>
            <a:r>
              <a:rPr lang="it-IT" sz="2400" dirty="0" smtClean="0"/>
              <a:t>e molte specie provengono dal Madagascar. Lo troviamo anche in</a:t>
            </a:r>
            <a:r>
              <a:rPr lang="it-IT" sz="2400" b="1" dirty="0" smtClean="0"/>
              <a:t> </a:t>
            </a:r>
            <a:r>
              <a:rPr lang="it-IT" sz="2400" b="1" dirty="0"/>
              <a:t>E</a:t>
            </a:r>
            <a:r>
              <a:rPr lang="it-IT" sz="2400" b="1" dirty="0" smtClean="0"/>
              <a:t>uropa </a:t>
            </a:r>
            <a:r>
              <a:rPr lang="it-IT" sz="2400" dirty="0" smtClean="0"/>
              <a:t>meridionale.</a:t>
            </a:r>
          </a:p>
          <a:p>
            <a:pPr marL="0" indent="0">
              <a:buNone/>
            </a:pPr>
            <a:r>
              <a:rPr lang="it-IT" sz="2400" dirty="0" smtClean="0"/>
              <a:t>Vivono sugli alberi ma anche nei cespugli o in mezzo all’erba.</a:t>
            </a:r>
          </a:p>
          <a:p>
            <a:pPr marL="0" indent="0">
              <a:buNone/>
            </a:pPr>
            <a:r>
              <a:rPr lang="it-IT" sz="2400" dirty="0" smtClean="0"/>
              <a:t>Predilige la foresta pluviale e tropicale ma si sono adattati anche alla savana.</a:t>
            </a:r>
          </a:p>
        </p:txBody>
      </p:sp>
      <p:pic>
        <p:nvPicPr>
          <p:cNvPr id="2052" name="Picture 4" descr="Madagascar - fau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30692"/>
            <a:ext cx="7139988" cy="31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289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mangia</a:t>
            </a:r>
            <a:endParaRPr lang="it-IT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dieta è fatta di </a:t>
            </a:r>
            <a:r>
              <a:rPr lang="it-IT" b="1" dirty="0" smtClean="0"/>
              <a:t>insetti</a:t>
            </a:r>
          </a:p>
          <a:p>
            <a:r>
              <a:rPr lang="it-IT" dirty="0" smtClean="0"/>
              <a:t>È ghiotto di locuste, mantidi, grilli,scarafaggi e moscerino della frutta</a:t>
            </a:r>
          </a:p>
          <a:p>
            <a:r>
              <a:rPr lang="it-IT" dirty="0" smtClean="0"/>
              <a:t>Solo il camaleonte velato mangia la lattuga, frutti e fiori </a:t>
            </a:r>
            <a:endParaRPr lang="it-IT" dirty="0"/>
          </a:p>
        </p:txBody>
      </p:sp>
      <p:pic>
        <p:nvPicPr>
          <p:cNvPr id="4" name="Immagine 3" descr="Chamaeleo calyptratus - Wikipedi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933056"/>
            <a:ext cx="4067944" cy="272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ccia in giù 4"/>
          <p:cNvSpPr/>
          <p:nvPr/>
        </p:nvSpPr>
        <p:spPr>
          <a:xfrm>
            <a:off x="3635896" y="3861048"/>
            <a:ext cx="36004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3491880" y="515719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 descr="Dente di Le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97152"/>
            <a:ext cx="2565511" cy="18097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332656" y="332656"/>
            <a:ext cx="8229600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si riproduce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E’ un </a:t>
            </a:r>
            <a:r>
              <a:rPr lang="it-IT" b="1" dirty="0" smtClean="0"/>
              <a:t>animale solitario </a:t>
            </a:r>
            <a:r>
              <a:rPr lang="it-IT" dirty="0" smtClean="0"/>
              <a:t>che cerca la compagna solo per riprodursi.</a:t>
            </a:r>
          </a:p>
          <a:p>
            <a:r>
              <a:rPr lang="it-IT" dirty="0" smtClean="0"/>
              <a:t>La moltiplicazione avviene tramite deposizione delle </a:t>
            </a:r>
            <a:r>
              <a:rPr lang="it-IT" dirty="0" smtClean="0">
                <a:solidFill>
                  <a:srgbClr val="FF0000"/>
                </a:solidFill>
              </a:rPr>
              <a:t>uova.</a:t>
            </a:r>
          </a:p>
          <a:p>
            <a:r>
              <a:rPr lang="it-IT" dirty="0" smtClean="0"/>
              <a:t>Si possono riprodurre 3-4 volte l’anno</a:t>
            </a:r>
          </a:p>
          <a:p>
            <a:r>
              <a:rPr lang="it-IT" dirty="0" smtClean="0"/>
              <a:t>Durante il corteggiamento </a:t>
            </a:r>
            <a:r>
              <a:rPr lang="it-IT" b="1" dirty="0" smtClean="0">
                <a:solidFill>
                  <a:srgbClr val="00B050"/>
                </a:solidFill>
              </a:rPr>
              <a:t>la femmina diventa scura </a:t>
            </a:r>
            <a:r>
              <a:rPr lang="it-IT" dirty="0" smtClean="0"/>
              <a:t>mentre </a:t>
            </a:r>
            <a:r>
              <a:rPr lang="it-IT" b="1" dirty="0" smtClean="0">
                <a:solidFill>
                  <a:srgbClr val="0070C0"/>
                </a:solidFill>
              </a:rPr>
              <a:t>il maschio diventa di colori accesi</a:t>
            </a:r>
          </a:p>
          <a:p>
            <a:r>
              <a:rPr lang="it-IT" b="1" dirty="0" smtClean="0"/>
              <a:t>La gestazione dura 3 settimane </a:t>
            </a:r>
            <a:r>
              <a:rPr lang="it-IT" dirty="0" smtClean="0"/>
              <a:t>e dopo la femmina nasconde le uova (da 15 a 60) in una buca sotterranea, </a:t>
            </a:r>
            <a:r>
              <a:rPr lang="it-IT" b="1" dirty="0" smtClean="0"/>
              <a:t>sei mesi</a:t>
            </a:r>
            <a:r>
              <a:rPr lang="it-IT" dirty="0" smtClean="0"/>
              <a:t> dopo i piccoli sbucano in superficie autonomi e indipendenti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 MASCHI VIVONO 4-8 ANNI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LE FEMMINE 2-4 ANNI</a:t>
            </a:r>
          </a:p>
        </p:txBody>
      </p:sp>
      <p:pic>
        <p:nvPicPr>
          <p:cNvPr id="4" name="Immagine 3" descr="Il meraviglioso mondo dei piccoli camaleonti - Corriere.i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1" y="188640"/>
            <a:ext cx="223224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/>
          <a:lstStyle/>
          <a:p>
            <a:pPr algn="l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CURIOSITA’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140968"/>
            <a:ext cx="8219256" cy="298519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La lingua è ricoperta da un muco viscoso 400 volte più appiccicosa della lingua umana</a:t>
            </a:r>
          </a:p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lingua può essere usata come catapulta e può raggiungere la velocità di 6m al secondo</a:t>
            </a:r>
          </a:p>
          <a:p>
            <a:r>
              <a:rPr lang="it-IT" dirty="0" smtClean="0">
                <a:solidFill>
                  <a:srgbClr val="CC0099"/>
                </a:solidFill>
              </a:rPr>
              <a:t>Comunica con i suoi simili tramite vibrazioni sui rami</a:t>
            </a:r>
          </a:p>
        </p:txBody>
      </p:sp>
      <p:pic>
        <p:nvPicPr>
          <p:cNvPr id="18434" name="Picture 2" descr="Camaleonte: come cambia colore e altre meraviglie biologiche - differ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692696"/>
            <a:ext cx="3744416" cy="2246649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amaleon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4876800" cy="3048001"/>
          </a:xfrm>
          <a:prstGeom prst="rect">
            <a:avLst/>
          </a:prstGeom>
          <a:noFill/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4525963"/>
          </a:xfrm>
        </p:spPr>
        <p:txBody>
          <a:bodyPr/>
          <a:lstStyle/>
          <a:p>
            <a:r>
              <a:rPr lang="it-IT" dirty="0" smtClean="0">
                <a:solidFill>
                  <a:srgbClr val="FF9933"/>
                </a:solidFill>
              </a:rPr>
              <a:t>Sono animali diurni e dormono di notte su un ramo, spesso sempre lo stesso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Il loro ciclo vitale è il più breve di tutti i vertebrati terrestri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principale ragione di morte è lo stress</a:t>
            </a:r>
          </a:p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Animale malato e malnutrito è bianco, da morto è nero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A TUTTI</a:t>
            </a:r>
            <a:endParaRPr lang="it-IT" sz="7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egnaposto contenuto 3" descr="31 idee su AnimaliRettili CAMALEONTE | camaleonte, rettili, animali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806489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433</Words>
  <Application>Microsoft Office PowerPoint</Application>
  <PresentationFormat>Presentazione su schermo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IL CAMALEONTE «il leone che si trascina per terra»</vt:lpstr>
      <vt:lpstr>                          CHI E’</vt:lpstr>
      <vt:lpstr>La sua caratteristica</vt:lpstr>
      <vt:lpstr>Dove vivono</vt:lpstr>
      <vt:lpstr>Cosa mangia</vt:lpstr>
      <vt:lpstr>Come si riproduce</vt:lpstr>
      <vt:lpstr>CURIOSITA’</vt:lpstr>
      <vt:lpstr>Diapositiva 8</vt:lpstr>
      <vt:lpstr>GRAZIE A TUTTI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CAMALEONTE</dc:title>
  <dc:creator>PLD</dc:creator>
  <cp:lastModifiedBy>Luigi Colella</cp:lastModifiedBy>
  <cp:revision>37</cp:revision>
  <dcterms:created xsi:type="dcterms:W3CDTF">2021-05-20T17:44:35Z</dcterms:created>
  <dcterms:modified xsi:type="dcterms:W3CDTF">2021-06-01T15:57:36Z</dcterms:modified>
</cp:coreProperties>
</file>