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obo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italic.fntdata"/><Relationship Id="rId14" Type="http://schemas.openxmlformats.org/officeDocument/2006/relationships/font" Target="fonts/Roboto-bold.fntdata"/><Relationship Id="rId16"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e0414dd079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e0414dd079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e0414dd079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e0414dd079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e0414dd079_1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e0414dd079_1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e0414dd079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e0414dd079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e0414dd079_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e0414dd079_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e0414dd079_1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e0414dd079_1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2681825" y="-328275"/>
            <a:ext cx="4014300" cy="18189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it"/>
              <a:t>LE LUCERTOLE</a:t>
            </a:r>
            <a:endParaRPr/>
          </a:p>
        </p:txBody>
      </p:sp>
      <p:sp>
        <p:nvSpPr>
          <p:cNvPr id="86" name="Google Shape;86;p13"/>
          <p:cNvSpPr txBox="1"/>
          <p:nvPr>
            <p:ph idx="1" type="subTitle"/>
          </p:nvPr>
        </p:nvSpPr>
        <p:spPr>
          <a:xfrm>
            <a:off x="0" y="2133750"/>
            <a:ext cx="9144000" cy="3009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3000"/>
              <a:t>Buongiorno a tutti , oggi vi parlerò delle lucertole.</a:t>
            </a:r>
            <a:endParaRPr sz="3000"/>
          </a:p>
          <a:p>
            <a:pPr indent="0" lvl="0" marL="0" rtl="0" algn="l">
              <a:spcBef>
                <a:spcPts val="0"/>
              </a:spcBef>
              <a:spcAft>
                <a:spcPts val="0"/>
              </a:spcAft>
              <a:buNone/>
            </a:pPr>
            <a:r>
              <a:rPr lang="it" sz="3000"/>
              <a:t>Spero che il power point sia molto interessante perchè vi parlerò di un argomento importante.</a:t>
            </a:r>
            <a:endParaRPr sz="3000"/>
          </a:p>
          <a:p>
            <a:pPr indent="0" lvl="0" marL="0" rtl="0" algn="l">
              <a:spcBef>
                <a:spcPts val="0"/>
              </a:spcBef>
              <a:spcAft>
                <a:spcPts val="0"/>
              </a:spcAft>
              <a:buNone/>
            </a:pPr>
            <a:r>
              <a:rPr lang="it" sz="3000"/>
              <a:t>Buon divertimento.</a:t>
            </a:r>
            <a:endParaRPr sz="3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1788000" y="0"/>
            <a:ext cx="5222100" cy="123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a:t>DOVE VIVE LA LUCERTOLA</a:t>
            </a:r>
            <a:endParaRPr/>
          </a:p>
        </p:txBody>
      </p:sp>
      <p:sp>
        <p:nvSpPr>
          <p:cNvPr id="92" name="Google Shape;92;p1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it" sz="2400">
                <a:solidFill>
                  <a:srgbClr val="202124"/>
                </a:solidFill>
                <a:highlight>
                  <a:srgbClr val="FFFFFF"/>
                </a:highlight>
                <a:latin typeface="Arial"/>
                <a:ea typeface="Arial"/>
                <a:cs typeface="Arial"/>
                <a:sym typeface="Arial"/>
              </a:rPr>
              <a:t>Comunemente la lucertola vive</a:t>
            </a:r>
            <a:r>
              <a:rPr lang="it" sz="2400">
                <a:solidFill>
                  <a:srgbClr val="202124"/>
                </a:solidFill>
                <a:highlight>
                  <a:srgbClr val="FFFFFF"/>
                </a:highlight>
                <a:latin typeface="Arial"/>
                <a:ea typeface="Arial"/>
                <a:cs typeface="Arial"/>
                <a:sym typeface="Arial"/>
              </a:rPr>
              <a:t> nelle zone con temperature miti, come pianure, colline, mare, ai bordi dei boschi con vegetazione erbacea fitta, in radure, ambienti umidi e terreni sabbiosi o pietrosi, anche muri, ruderi e fossati.</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831425" y="0"/>
            <a:ext cx="8312700" cy="1145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a:t>COM’E’ FATTA FISICAMENTE LA LUCETOLA</a:t>
            </a:r>
            <a:endParaRPr/>
          </a:p>
        </p:txBody>
      </p:sp>
      <p:sp>
        <p:nvSpPr>
          <p:cNvPr id="98" name="Google Shape;98;p15"/>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it" sz="2400">
                <a:solidFill>
                  <a:srgbClr val="2C2F34"/>
                </a:solidFill>
                <a:highlight>
                  <a:srgbClr val="FFFFFF"/>
                </a:highlight>
                <a:latin typeface="Arial"/>
                <a:ea typeface="Arial"/>
                <a:cs typeface="Arial"/>
                <a:sym typeface="Arial"/>
              </a:rPr>
              <a:t>Solitamente, la lucertola comune italiana raggiunge una lunghezza di circa 20-25 cm compresa la coda. Ha una pelle verdastra con macchie brune o giallognole sulla livrea e sul dorso. Il ventre, invece, è più chiaro, quasi biancastro.</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1631175" y="0"/>
            <a:ext cx="5661000" cy="1017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a:t>COME VIVE LA LUCERTOLA</a:t>
            </a:r>
            <a:endParaRPr/>
          </a:p>
        </p:txBody>
      </p:sp>
      <p:sp>
        <p:nvSpPr>
          <p:cNvPr id="104" name="Google Shape;104;p16"/>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it" sz="2400">
                <a:solidFill>
                  <a:srgbClr val="000000"/>
                </a:solidFill>
                <a:highlight>
                  <a:srgbClr val="FFFFFF"/>
                </a:highlight>
                <a:latin typeface="Arial"/>
                <a:ea typeface="Arial"/>
                <a:cs typeface="Arial"/>
                <a:sym typeface="Arial"/>
              </a:rPr>
              <a:t>La </a:t>
            </a:r>
            <a:r>
              <a:rPr b="1" lang="it" sz="2400">
                <a:solidFill>
                  <a:srgbClr val="000000"/>
                </a:solidFill>
                <a:highlight>
                  <a:srgbClr val="FFFFFF"/>
                </a:highlight>
                <a:latin typeface="Arial"/>
                <a:ea typeface="Arial"/>
                <a:cs typeface="Arial"/>
                <a:sym typeface="Arial"/>
              </a:rPr>
              <a:t>lucertola è la </a:t>
            </a:r>
            <a:r>
              <a:rPr lang="it" sz="2400">
                <a:solidFill>
                  <a:srgbClr val="000000"/>
                </a:solidFill>
                <a:highlight>
                  <a:srgbClr val="FFFFFF"/>
                </a:highlight>
                <a:latin typeface="Arial"/>
                <a:ea typeface="Arial"/>
                <a:cs typeface="Arial"/>
                <a:sym typeface="Arial"/>
              </a:rPr>
              <a:t>specie più presente in campagna, sul territorio italiano. Perché questa premessa? Perché queste  specie comunemente identificate come </a:t>
            </a:r>
            <a:r>
              <a:rPr b="1" lang="it" sz="2400">
                <a:solidFill>
                  <a:srgbClr val="000000"/>
                </a:solidFill>
                <a:highlight>
                  <a:srgbClr val="FFFFFF"/>
                </a:highlight>
                <a:latin typeface="Arial"/>
                <a:ea typeface="Arial"/>
                <a:cs typeface="Arial"/>
                <a:sym typeface="Arial"/>
              </a:rPr>
              <a:t>lucertole </a:t>
            </a:r>
            <a:r>
              <a:rPr lang="it" sz="2400">
                <a:solidFill>
                  <a:srgbClr val="000000"/>
                </a:solidFill>
                <a:highlight>
                  <a:srgbClr val="FFFFFF"/>
                </a:highlight>
                <a:latin typeface="Arial"/>
                <a:ea typeface="Arial"/>
                <a:cs typeface="Arial"/>
                <a:sym typeface="Arial"/>
              </a:rPr>
              <a:t>hanno una durata media della vita piuttosto differente.</a:t>
            </a:r>
            <a:endParaRPr sz="2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311700" y="78400"/>
            <a:ext cx="7279500" cy="1017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a:t>COSA MANGIA LA LUCERTOLA</a:t>
            </a:r>
            <a:endParaRPr/>
          </a:p>
        </p:txBody>
      </p:sp>
      <p:sp>
        <p:nvSpPr>
          <p:cNvPr id="110" name="Google Shape;110;p17"/>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it" sz="2400">
                <a:solidFill>
                  <a:srgbClr val="000000"/>
                </a:solidFill>
                <a:highlight>
                  <a:srgbClr val="FFFFFF"/>
                </a:highlight>
                <a:latin typeface="Arial"/>
                <a:ea typeface="Arial"/>
                <a:cs typeface="Arial"/>
                <a:sym typeface="Arial"/>
              </a:rPr>
              <a:t>Le </a:t>
            </a:r>
            <a:r>
              <a:rPr b="1" lang="it" sz="2400">
                <a:solidFill>
                  <a:srgbClr val="000000"/>
                </a:solidFill>
                <a:highlight>
                  <a:srgbClr val="FFFFFF"/>
                </a:highlight>
                <a:latin typeface="Arial"/>
                <a:ea typeface="Arial"/>
                <a:cs typeface="Arial"/>
                <a:sym typeface="Arial"/>
              </a:rPr>
              <a:t>lucertole </a:t>
            </a:r>
            <a:r>
              <a:rPr lang="it" sz="2400">
                <a:solidFill>
                  <a:srgbClr val="000000"/>
                </a:solidFill>
                <a:highlight>
                  <a:srgbClr val="FFFFFF"/>
                </a:highlight>
                <a:latin typeface="Arial"/>
                <a:ea typeface="Arial"/>
                <a:cs typeface="Arial"/>
                <a:sym typeface="Arial"/>
              </a:rPr>
              <a:t>si nutrono di artropodi (insetti di vario genere, compresi parassiti delle piante). Possono nutrirsi anche di frutta matura, se nel tuo orto hai delle fragole, attento alle lucertole! Nel regno animale alcune specie praticano cannibalismo a scapito dei più deboli. E’ anche il caso delle lucertole: gli adulti possono nutrirsi di piccoli esemplari della stessa specie.</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8"/>
          <p:cNvSpPr txBox="1"/>
          <p:nvPr>
            <p:ph type="title"/>
          </p:nvPr>
        </p:nvSpPr>
        <p:spPr>
          <a:xfrm>
            <a:off x="0" y="0"/>
            <a:ext cx="9079800" cy="1017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a:t>COME SI RIPRDUCE UNA LUCERTOLA</a:t>
            </a:r>
            <a:endParaRPr/>
          </a:p>
        </p:txBody>
      </p:sp>
      <p:sp>
        <p:nvSpPr>
          <p:cNvPr id="116" name="Google Shape;116;p18"/>
          <p:cNvSpPr txBox="1"/>
          <p:nvPr>
            <p:ph idx="1" type="body"/>
          </p:nvPr>
        </p:nvSpPr>
        <p:spPr>
          <a:xfrm>
            <a:off x="311700" y="714100"/>
            <a:ext cx="8520600" cy="38547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it" sz="2000">
                <a:solidFill>
                  <a:srgbClr val="111111"/>
                </a:solidFill>
                <a:highlight>
                  <a:srgbClr val="FFFFFF"/>
                </a:highlight>
                <a:latin typeface="Arial"/>
                <a:ea typeface="Arial"/>
                <a:cs typeface="Arial"/>
                <a:sym typeface="Arial"/>
              </a:rPr>
              <a:t>C</a:t>
            </a:r>
            <a:r>
              <a:rPr lang="it" sz="2000">
                <a:solidFill>
                  <a:srgbClr val="111111"/>
                </a:solidFill>
                <a:highlight>
                  <a:srgbClr val="FFFFFF"/>
                </a:highlight>
                <a:latin typeface="Arial"/>
                <a:ea typeface="Arial"/>
                <a:cs typeface="Arial"/>
                <a:sym typeface="Arial"/>
              </a:rPr>
              <a:t>ome per tutti i rettili, la riproduzione delle lucertole avviene tramite la produzione di uova. A seconda della specie si distinguono in ovipare e ovovivipare. Nel primo caso le femmine depongono le uova – in numero variabile – all’interno di buche scavate nel terreno in attesa della schiusa. Nel secondo caso, invece, le uova vengono covate all’interno del ventre materno e i piccoli vengono partoriti già vivi una volta che le uova si sono aperte. Le lucertole si riproducono per fecondazione interna e come tutti i vertebrati richiedono un accoppiamento di tipo copulare. Il periodo degli amori per le lucertole coincide con il risveglio dal letargo in primavera.</a:t>
            </a:r>
            <a:endParaRPr sz="2000">
              <a:solidFill>
                <a:srgbClr val="111111"/>
              </a:solidFill>
              <a:highlight>
                <a:srgbClr val="FFFFFF"/>
              </a:highlight>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311700" y="1412050"/>
            <a:ext cx="8520600" cy="288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4800"/>
              <a:t>GRAZIE PER L’ATTENZIONE GAIA STRANIERO 4°D</a:t>
            </a:r>
            <a:endParaRPr sz="4800"/>
          </a:p>
        </p:txBody>
      </p:sp>
      <p:sp>
        <p:nvSpPr>
          <p:cNvPr id="122" name="Google Shape;122;p19"/>
          <p:cNvSpPr txBox="1"/>
          <p:nvPr>
            <p:ph idx="1" type="body"/>
          </p:nvPr>
        </p:nvSpPr>
        <p:spPr>
          <a:xfrm>
            <a:off x="311700" y="0"/>
            <a:ext cx="8018400" cy="346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