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theme+xml" PartName="/ppt/theme/theme1.xml"/>
  <Override ContentType="application/vnd.openxmlformats-officedocument.presentationml.slide+xml" PartName="/ppt/slides/slide2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</p:sldIdLst>
  <p:sldSz cy="6858000" cx="12192000"/>
  <p:notesSz cx="6858000" cy="9144000"/>
  <p:defaultTextStyle>
    <a:defPPr lvl="0">
      <a:defRPr lang="it-IT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825A87-E05F-4436-9B37-A8C222310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B50D23-F510-4BC4-8A32-DA0849E83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34F57-E794-4CAC-974A-E7D3F391F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03A9C9-87A7-48A6-806F-BAFEF9F5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A5BE0A-171F-4BDD-8B2A-5D99F2FA1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23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CA2B6-B010-4D7A-9AAD-EE763369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B5CC350-C3D3-40B4-86E9-1FA0D7EDB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9CD4A2-4C49-4BB6-B355-C03828FAB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ECA297-EF47-4C8B-AA12-E703DAF8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32F1-94D1-4D56-B591-8BE61BB8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41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E0F4B1F-1A42-475C-89EC-67A5CB681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C174EC8-E77C-43EF-B627-1EDCDD96F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56EDFA-D934-4FAE-8483-C17C7497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C29A8C-6BFD-40D7-A3D6-C117F6990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7BEAED-883B-4914-A236-4B1C561A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23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3E78A-8F54-4E53-ABB0-0C55D827B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F39EE5-FB19-47EF-BA7A-1F959441E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C780C0-2435-4128-BDF2-A1EF3F59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344E02-21FE-4F5B-989B-1602679D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0CFEA6-AEF0-474E-A573-11D0F817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80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81F60-EACB-4DC5-B688-05463CEC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46CB2-E425-455B-B48E-B71F0FAF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3CA1A9-4712-46E6-8739-F1CEE246C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417212-D94E-49DC-8C6D-5A63F24F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612866-14C6-4028-B5B8-B51A6739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33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ECA10-E53E-4833-B116-F53A7253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2344DD-611B-42D8-9168-A40AA763B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F64D08-3491-4D34-8EE7-C4D8B2DB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F51C39-E55C-4706-9694-5BEB5D636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87A792-4488-4F02-ADB6-B0212A28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290A15-EA17-4256-B0DE-0D84E9C5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77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A6F67C-6C0F-468F-97DE-5204FC65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85D439-4A36-4041-8D21-D5DCA6020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924131A-15D7-49EE-9113-0320ABC76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F140557-30CE-43F3-B874-5FBE90F02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9032E0-31FB-457B-88C7-FEDAFC7DE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34DDEFA-5F9F-4ACB-A6B4-8769224B1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A1FB1E-0A21-455A-B2BC-0341AAC3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C213CBA-F883-49A3-A52E-97CBCFF87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96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CA0124-454F-45C8-860F-A3439E1E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D42D669-EF6B-4891-9535-238516CA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7C4355E-FD67-48B9-8C10-BC07F52C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0F52814-9123-4B94-9C64-A5A671055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81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366980A-8C1A-4677-82B7-61DFC970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0B93007-2D14-4B97-920E-C4F7C5180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9D2DB2-6555-477E-9ED2-01AD935E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18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B588FB-BFA0-4780-A7EC-330A6541B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6A6C60-408D-47D2-A9E9-F0D5E2947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1A3081B-DAD4-4AD2-8537-54E440773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96E4592-9C4A-40A7-BFD9-A5A9A1A7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91C517-E80B-4322-A30B-6C0524410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5C2B28-A891-4A2A-BD01-1205D8FC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66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4B9CEC-2AB3-4B5B-B160-31D4B35CA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5CAEBC6-8F52-404C-8D44-FD9C3AF6B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4185C84-3EAC-429D-80D6-C7D6B3BA3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3FB87A-116B-478B-8497-A38A89D4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F3291B-3D9E-4D41-B505-EB2D0D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357E6F-933A-471B-81B3-C3BBC59F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34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783FC4F-D3CE-4C93-B7A7-9CD8A937B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7AB434-0990-46FB-B5BC-B0BCF5FD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A7CFAE-F18D-4213-BCA6-461B6E6283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54A90-DA57-4523-9952-4CA29817F665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293FEE-5968-464B-A595-0705AB7B6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8A8D41-0398-4E57-AA15-550B39D17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07F3-CC12-4C69-88EE-CCF699369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14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3497318-E745-465E-A20B-829E596FD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2248" y="1481328"/>
            <a:ext cx="2926080" cy="2468880"/>
          </a:xfrm>
        </p:spPr>
        <p:txBody>
          <a:bodyPr>
            <a:normAutofit/>
          </a:bodyPr>
          <a:lstStyle/>
          <a:p>
            <a:pPr algn="l"/>
            <a:r>
              <a:rPr lang="it-IT" sz="4000"/>
              <a:t>La salamandra</a:t>
            </a:r>
            <a:br>
              <a:rPr lang="it-IT" sz="4000"/>
            </a:br>
            <a:endParaRPr lang="it-IT" sz="40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F77E97-4AEE-4746-8977-AFD65419B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2248" y="4078224"/>
            <a:ext cx="2926080" cy="1307592"/>
          </a:xfrm>
        </p:spPr>
        <p:txBody>
          <a:bodyPr>
            <a:normAutofit/>
          </a:bodyPr>
          <a:lstStyle/>
          <a:p>
            <a:pPr algn="l"/>
            <a:endParaRPr lang="it-IT" sz="2000" dirty="0"/>
          </a:p>
        </p:txBody>
      </p:sp>
      <p:sp>
        <p:nvSpPr>
          <p:cNvPr id="31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Immagine 3" descr="Immagine che contiene erba, salamandra, esterni, nero&#10;&#10;Descrizione generata automaticamente">
            <a:extLst>
              <a:ext uri="{FF2B5EF4-FFF2-40B4-BE49-F238E27FC236}">
                <a16:creationId xmlns:a16="http://schemas.microsoft.com/office/drawing/2014/main" id="{272E6EFE-550F-46DF-AC97-344A66414D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9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234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72B25-A19F-44BE-9368-E717CDD3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BBB4EA-0FDD-4F32-9D12-082A194F9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aseline="0" dirty="0"/>
              <a:t>La salamandra ha corpo tozzo di colore nero con macchie gialle ben evidenti (raramente arancioni o rosse) e la coda </a:t>
            </a:r>
            <a:r>
              <a:rPr lang="it-IT" sz="2000" dirty="0"/>
              <a:t>è </a:t>
            </a:r>
            <a:r>
              <a:rPr lang="it-IT" sz="2000" baseline="0" dirty="0"/>
              <a:t>corta. La pelle è liscia e si mantiene sempre umida e lucente. I maschi sono lunghi circa 15 cm e presentano un rigonfiamento della cloaca, la lunghezza delle femmine è circa di 20 cm e oltre.</a:t>
            </a:r>
          </a:p>
          <a:p>
            <a:pPr marL="0" indent="0" algn="just">
              <a:buNone/>
            </a:pPr>
            <a:r>
              <a:rPr lang="it-IT" sz="2000" baseline="0" dirty="0"/>
              <a:t>La larva ha una testa molto grande e piccole branchie, un dorso di colore bruno scuro. A volte si intravede una punteggiatura chiara. Si </a:t>
            </a:r>
            <a:r>
              <a:rPr lang="it-IT" sz="2000" dirty="0"/>
              <a:t>nutre di an</a:t>
            </a:r>
            <a:r>
              <a:rPr lang="it-IT" sz="2000" baseline="0" dirty="0"/>
              <a:t>ellidi (lombrichi), insetti, ragni e molluschi (lumache) mentre le larve si nutrono di insetti acquatici, anellidi, piccoli crostacei e qualunque piccolo invertebrato rimanga intrappolato sul pelo dell'acqua. </a:t>
            </a:r>
          </a:p>
          <a:p>
            <a:pPr marL="0" indent="0">
              <a:buNone/>
            </a:pPr>
            <a:r>
              <a:rPr lang="it-IT" sz="2000" baseline="0" dirty="0"/>
              <a:t>La salamandra vive in Europa ,tranne in Spagna del sud, le isole britanniche e zone fredde dell'est.</a:t>
            </a:r>
            <a:br>
              <a:rPr lang="it-IT" sz="2000" baseline="0" dirty="0"/>
            </a:br>
            <a:r>
              <a:rPr lang="it-IT" sz="2000" baseline="0" dirty="0"/>
              <a:t>In Italia la reale di distribuzione è ampio ma le popolazioni sono purtroppo molto rare e localizzate, prevalentemente lungo le Alpi e gli Appennini. E' poco frequente in Pianura Padana e nel versante Adriatico dell'Appennino. E' assente in Sicilia, in Sardegna e nelle altre isole maggiori.</a:t>
            </a:r>
          </a:p>
          <a:p>
            <a:pPr marL="0" indent="0">
              <a:buNone/>
            </a:pP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141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D268EB-9957-4EFF-A246-E9B43D83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A4D5A5-0939-4C53-A28E-197D72F1B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200" baseline="0" dirty="0"/>
              <a:t>La fecondazione avviene in ambiente terrestre. Le femmine depongono poi le uova in pozze o corsi d'acqua.</a:t>
            </a:r>
            <a:br>
              <a:rPr lang="it-IT" sz="2200" baseline="0" dirty="0"/>
            </a:br>
            <a:r>
              <a:rPr lang="it-IT" sz="2200" baseline="0" dirty="0"/>
              <a:t>Alcune popolazioni di questa specie sono ovovivipare, cioè partoriscono figli vivi che possono essere sia larve acquatiche dotate di branchie che piccoli adulti con polmoni, già adattati all'ambiente terrestre.</a:t>
            </a:r>
          </a:p>
          <a:p>
            <a:pPr marL="0" indent="0" algn="just">
              <a:buNone/>
            </a:pPr>
            <a:r>
              <a:rPr lang="it-IT" sz="2200" baseline="0" dirty="0"/>
              <a:t>Preferisce zone montuose ricche di ruscelli e con densi boschi di caducifoglie (faggete, querceti e castagneti).</a:t>
            </a:r>
          </a:p>
          <a:p>
            <a:pPr marL="0" indent="0" algn="just">
              <a:buNone/>
            </a:pPr>
            <a:r>
              <a:rPr lang="it-IT" sz="2200" baseline="0" dirty="0"/>
              <a:t>Le larve vivono in raccolte d'acqua fredda e ben ossigenata che si formano spesso lungo il corso di torrenti e ruscelli o nei loro paraggi. Non disdegnano però stagni o altri ambienti creati dall'uomo (fontanili, lavatoi ...). Preferiscono comunque l'acqua bassa con sassi, foglie o ramoscelli al di sotto dei quali si possono nascondere. </a:t>
            </a:r>
          </a:p>
          <a:p>
            <a:pPr marL="0" indent="0" algn="just">
              <a:buNone/>
            </a:pPr>
            <a:r>
              <a:rPr lang="it-IT" sz="2200" baseline="0" dirty="0"/>
              <a:t>La colorazione della specie è di avvertimento per i predatori visto il cattivo sapore della salamandra. In realtà non sempre è facile individuare gli individui tra il fogliame secco.</a:t>
            </a:r>
            <a:br>
              <a:rPr lang="it-IT" sz="2200" baseline="0" dirty="0"/>
            </a:br>
            <a:r>
              <a:rPr lang="it-IT" sz="2200" baseline="0" dirty="0"/>
              <a:t>La salamandra pezzata è una specie notturna ma può uscire dai rifugi anche di giorno durante le giornate piovose o molto umide.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497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C7CB45-5230-4E38-9D85-8F6D7D43E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CURIOSITA’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3EC26E-964E-4705-BC2E-3D07A5D71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aseline="0" dirty="0"/>
              <a:t>La salamandra pezzata è assolutamente innocua per l'uomo ma per difendersi produce una sostanza che può irritare le mucose dei predatori (bocca, occhi ... ). La salamandra viene mangiata da: testuggini , serpenti e pesci più  facilmente da piccoli.</a:t>
            </a:r>
          </a:p>
          <a:p>
            <a:pPr marL="0" indent="0">
              <a:buNone/>
            </a:pPr>
            <a:r>
              <a:rPr lang="it-IT" sz="2000" dirty="0"/>
              <a:t>A volte le salamandre partoriscono dei girini già </a:t>
            </a:r>
            <a:r>
              <a:rPr lang="it-IT" sz="2000" dirty="0" err="1"/>
              <a:t>metamorfosizzati</a:t>
            </a:r>
            <a:r>
              <a:rPr lang="it-IT" sz="2000" dirty="0"/>
              <a:t>.</a:t>
            </a:r>
          </a:p>
          <a:p>
            <a:pPr marL="0" indent="0">
              <a:buNone/>
            </a:pPr>
            <a:r>
              <a:rPr lang="it-IT" sz="2000" dirty="0"/>
              <a:t>Alcune specie hanno 2 zampe ed altre 4.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787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