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4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8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2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5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4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6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87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5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81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June 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6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June 1,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29659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jpe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134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3B6455-1FB8-41E7-9C51-8B49867AC1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14" b="23000"/>
          <a:stretch/>
        </p:blipFill>
        <p:spPr bwMode="auto">
          <a:xfrm>
            <a:off x="-2" y="10"/>
            <a:ext cx="12192002" cy="4461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Rectangle 136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38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1" name="Freeform: Shape 140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F86302B-27A7-45DD-8378-C16815480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807" y="4611271"/>
            <a:ext cx="9436593" cy="1171556"/>
          </a:xfrm>
        </p:spPr>
        <p:txBody>
          <a:bodyPr>
            <a:normAutofit/>
          </a:bodyPr>
          <a:lstStyle/>
          <a:p>
            <a:pPr algn="l"/>
            <a:r>
              <a:rPr lang="it-IT" sz="3600">
                <a:solidFill>
                  <a:schemeClr val="bg1"/>
                </a:solidFill>
              </a:rPr>
              <a:t>Metamorfosi della coccinella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196C251-6668-4057-86B8-05DC2DBC7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1" y="5970896"/>
            <a:ext cx="9448800" cy="88709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it-IT" sz="1200" dirty="0">
                <a:solidFill>
                  <a:schemeClr val="bg1"/>
                </a:solidFill>
              </a:rPr>
              <a:t>Di Giulia ungaro e </a:t>
            </a:r>
            <a:r>
              <a:rPr lang="it-IT" sz="1200" dirty="0" err="1">
                <a:solidFill>
                  <a:schemeClr val="bg1"/>
                </a:solidFill>
              </a:rPr>
              <a:t>Mariasole</a:t>
            </a:r>
            <a:r>
              <a:rPr lang="it-IT" sz="1200" dirty="0">
                <a:solidFill>
                  <a:schemeClr val="bg1"/>
                </a:solidFill>
              </a:rPr>
              <a:t> </a:t>
            </a:r>
            <a:r>
              <a:rPr lang="it-IT" sz="1200" dirty="0" err="1">
                <a:solidFill>
                  <a:schemeClr val="bg1"/>
                </a:solidFill>
              </a:rPr>
              <a:t>colella</a:t>
            </a:r>
            <a:endParaRPr lang="it-IT" sz="1200" dirty="0">
              <a:solidFill>
                <a:schemeClr val="bg1"/>
              </a:solidFill>
            </a:endParaRPr>
          </a:p>
          <a:p>
            <a:pPr algn="l"/>
            <a:r>
              <a:rPr lang="it-IT" sz="1200" dirty="0">
                <a:solidFill>
                  <a:schemeClr val="bg1"/>
                </a:solidFill>
              </a:rPr>
              <a:t>Maestra </a:t>
            </a:r>
            <a:r>
              <a:rPr lang="it-IT" sz="1200" dirty="0" err="1">
                <a:solidFill>
                  <a:schemeClr val="bg1"/>
                </a:solidFill>
              </a:rPr>
              <a:t>anna</a:t>
            </a:r>
            <a:r>
              <a:rPr lang="it-IT" sz="1200" dirty="0">
                <a:solidFill>
                  <a:schemeClr val="bg1"/>
                </a:solidFill>
              </a:rPr>
              <a:t> </a:t>
            </a:r>
            <a:r>
              <a:rPr lang="it-IT" sz="1200" dirty="0" err="1">
                <a:solidFill>
                  <a:schemeClr val="bg1"/>
                </a:solidFill>
              </a:rPr>
              <a:t>maria</a:t>
            </a:r>
            <a:r>
              <a:rPr lang="it-IT" sz="1200" dirty="0">
                <a:solidFill>
                  <a:schemeClr val="bg1"/>
                </a:solidFill>
              </a:rPr>
              <a:t> </a:t>
            </a:r>
            <a:r>
              <a:rPr lang="it-IT" sz="1200" dirty="0" err="1">
                <a:solidFill>
                  <a:schemeClr val="bg1"/>
                </a:solidFill>
              </a:rPr>
              <a:t>giuva</a:t>
            </a:r>
            <a:r>
              <a:rPr lang="it-IT" sz="1200" dirty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it-IT" sz="1200" dirty="0">
                <a:solidFill>
                  <a:schemeClr val="bg1"/>
                </a:solidFill>
              </a:rPr>
              <a:t>Classe 4e  A.S.2020/2021</a:t>
            </a:r>
          </a:p>
        </p:txBody>
      </p:sp>
    </p:spTree>
    <p:extLst>
      <p:ext uri="{BB962C8B-B14F-4D97-AF65-F5344CB8AC3E}">
        <p14:creationId xmlns:p14="http://schemas.microsoft.com/office/powerpoint/2010/main" val="191867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75">
            <a:extLst>
              <a:ext uri="{FF2B5EF4-FFF2-40B4-BE49-F238E27FC236}">
                <a16:creationId xmlns:a16="http://schemas.microsoft.com/office/drawing/2014/main" id="{A21FCE60-ECDB-49B1-A5CA-E834A33FE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Rectangle 77">
            <a:extLst>
              <a:ext uri="{FF2B5EF4-FFF2-40B4-BE49-F238E27FC236}">
                <a16:creationId xmlns:a16="http://schemas.microsoft.com/office/drawing/2014/main" id="{4E3AE8C3-8F65-40F4-BABE-E70F38301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>
                  <a:alpha val="78000"/>
                </a:schemeClr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79">
            <a:extLst>
              <a:ext uri="{FF2B5EF4-FFF2-40B4-BE49-F238E27FC236}">
                <a16:creationId xmlns:a16="http://schemas.microsoft.com/office/drawing/2014/main" id="{E2FC4764-B8D5-4F87-95DB-3125B2D128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59728" y="59346"/>
            <a:ext cx="4156527" cy="4037836"/>
          </a:xfrm>
          <a:prstGeom prst="rect">
            <a:avLst/>
          </a:prstGeom>
          <a:gradFill>
            <a:gsLst>
              <a:gs pos="0">
                <a:schemeClr val="accent5">
                  <a:alpha val="47000"/>
                </a:schemeClr>
              </a:gs>
              <a:gs pos="100000">
                <a:schemeClr val="accent4">
                  <a:alpha val="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Rectangle 81">
            <a:extLst>
              <a:ext uri="{FF2B5EF4-FFF2-40B4-BE49-F238E27FC236}">
                <a16:creationId xmlns:a16="http://schemas.microsoft.com/office/drawing/2014/main" id="{B4C1654F-94F5-497E-8ECF-F2A7E84D6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68311" y="3587283"/>
            <a:ext cx="250197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74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489" y="1757117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58000">
                <a:schemeClr val="bg1">
                  <a:alpha val="0"/>
                </a:schemeClr>
              </a:gs>
              <a:gs pos="100000">
                <a:schemeClr val="accent6">
                  <a:alpha val="35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BA2634D-606B-410B-B9C1-3E04BCA78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0176"/>
            <a:ext cx="3131093" cy="895716"/>
          </a:xfrm>
        </p:spPr>
        <p:txBody>
          <a:bodyPr anchor="b">
            <a:normAutofit/>
          </a:bodyPr>
          <a:lstStyle/>
          <a:p>
            <a:pPr algn="r"/>
            <a:r>
              <a:rPr lang="it-IT" sz="3200" dirty="0">
                <a:solidFill>
                  <a:schemeClr val="bg1"/>
                </a:solidFill>
              </a:rPr>
              <a:t>CHI SIAMO     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7BD5BE-65AA-413F-9C96-B521B4371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5" y="833535"/>
            <a:ext cx="3222170" cy="53619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400" dirty="0"/>
              <a:t>Ciao amici, siamo </a:t>
            </a:r>
            <a:r>
              <a:rPr lang="it-IT" sz="2400" dirty="0" err="1">
                <a:solidFill>
                  <a:srgbClr val="FF0000"/>
                </a:solidFill>
              </a:rPr>
              <a:t>Cocci</a:t>
            </a:r>
            <a:r>
              <a:rPr lang="it-IT" sz="2400" dirty="0" err="1"/>
              <a:t>Giulia</a:t>
            </a:r>
            <a:r>
              <a:rPr lang="it-IT" sz="2400" dirty="0"/>
              <a:t> e </a:t>
            </a:r>
            <a:r>
              <a:rPr lang="it-IT" sz="2400" dirty="0" err="1"/>
              <a:t>Sole</a:t>
            </a:r>
            <a:r>
              <a:rPr lang="it-IT" sz="2400" dirty="0" err="1">
                <a:solidFill>
                  <a:srgbClr val="FF0000"/>
                </a:solidFill>
              </a:rPr>
              <a:t>Nella</a:t>
            </a:r>
            <a:r>
              <a:rPr lang="it-IT" sz="2400" dirty="0"/>
              <a:t>, facciamo parte del Regno degli Animali invertebrati e nel gruppo degli Artropodi siamo gli insetti.  </a:t>
            </a:r>
          </a:p>
          <a:p>
            <a:pPr marL="0" indent="0" algn="ctr">
              <a:buNone/>
            </a:pPr>
            <a:r>
              <a:rPr lang="it-IT" sz="2400" dirty="0"/>
              <a:t>Tra l’Ordine dei Coleotteri, la nostra famiglia delle coccinelle è la più bella e porta fortuna.</a:t>
            </a:r>
          </a:p>
        </p:txBody>
      </p:sp>
      <p:pic>
        <p:nvPicPr>
          <p:cNvPr id="2050" name="Picture 2" descr="Coccinella su un trifoglio — Foto Stock">
            <a:extLst>
              <a:ext uri="{FF2B5EF4-FFF2-40B4-BE49-F238E27FC236}">
                <a16:creationId xmlns:a16="http://schemas.microsoft.com/office/drawing/2014/main" id="{7C26571A-69D3-4EDF-A4F1-2E34ACB31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15300" y="590176"/>
            <a:ext cx="3619500" cy="567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67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664339-F070-4CB9-8A96-7A72C85E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6566"/>
            <a:ext cx="10241280" cy="709725"/>
          </a:xfrm>
        </p:spPr>
        <p:txBody>
          <a:bodyPr/>
          <a:lstStyle/>
          <a:p>
            <a:r>
              <a:rPr lang="it-IT" dirty="0"/>
              <a:t>Il nostro ciclo vitale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6B8FD8-F850-4408-B5FF-856F50FA5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862" y="1047611"/>
            <a:ext cx="10684276" cy="3959352"/>
          </a:xfrm>
        </p:spPr>
        <p:txBody>
          <a:bodyPr/>
          <a:lstStyle/>
          <a:p>
            <a:pPr marL="0" indent="0" algn="ctr">
              <a:buNone/>
            </a:pPr>
            <a:r>
              <a:rPr lang="it-IT" sz="2400" dirty="0"/>
              <a:t>Noi non siamo sempre state così, rosse con i puntini neri, ma da quando siamo nate ci siamo trasformate... Il nostro cambiamento si chiama   </a:t>
            </a:r>
            <a:r>
              <a:rPr lang="it-IT" sz="2400" b="1" dirty="0"/>
              <a:t>Metamorfosi completa </a:t>
            </a:r>
            <a:r>
              <a:rPr lang="it-IT" sz="2400" dirty="0"/>
              <a:t>detta anche indiretta</a:t>
            </a:r>
            <a:r>
              <a:rPr lang="it-IT" dirty="0"/>
              <a:t>.</a:t>
            </a:r>
          </a:p>
        </p:txBody>
      </p:sp>
      <p:pic>
        <p:nvPicPr>
          <p:cNvPr id="3074" name="Picture 2" descr="sviluppo coccinella">
            <a:extLst>
              <a:ext uri="{FF2B5EF4-FFF2-40B4-BE49-F238E27FC236}">
                <a16:creationId xmlns:a16="http://schemas.microsoft.com/office/drawing/2014/main" id="{80330BAB-2299-47A7-BFB5-3C7BC43BB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445" y="3027287"/>
            <a:ext cx="7637192" cy="183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16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4" name="Rectangle 72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6E024B9-403D-4332-9F7B-4F061004F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198" y="161925"/>
            <a:ext cx="3392801" cy="1011581"/>
          </a:xfrm>
        </p:spPr>
        <p:txBody>
          <a:bodyPr anchor="b">
            <a:normAutofit/>
          </a:bodyPr>
          <a:lstStyle/>
          <a:p>
            <a:r>
              <a:rPr lang="it-IT" sz="2800" dirty="0"/>
              <a:t>Prima fase:       le uova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5F38CAF8-539B-4695-8A95-5F71B4AE04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" r="202" b="2"/>
          <a:stretch/>
        </p:blipFill>
        <p:spPr bwMode="auto">
          <a:xfrm>
            <a:off x="20" y="431"/>
            <a:ext cx="8115280" cy="64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Content Placeholder 4101">
            <a:extLst>
              <a:ext uri="{FF2B5EF4-FFF2-40B4-BE49-F238E27FC236}">
                <a16:creationId xmlns:a16="http://schemas.microsoft.com/office/drawing/2014/main" id="{022E1C35-D3C7-4645-893D-5B8F9E996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197" y="1571212"/>
            <a:ext cx="3392801" cy="38264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In primavera o in estate le </a:t>
            </a:r>
            <a:r>
              <a:rPr lang="en-US" sz="2400" dirty="0" err="1"/>
              <a:t>nostre</a:t>
            </a:r>
            <a:r>
              <a:rPr lang="en-US" sz="2400" dirty="0"/>
              <a:t> </a:t>
            </a:r>
            <a:r>
              <a:rPr lang="en-US" sz="2400" dirty="0" err="1"/>
              <a:t>mamme</a:t>
            </a:r>
            <a:r>
              <a:rPr lang="en-US" sz="2400" dirty="0"/>
              <a:t> </a:t>
            </a:r>
            <a:r>
              <a:rPr lang="en-US" sz="2400" dirty="0" err="1"/>
              <a:t>hanno</a:t>
            </a:r>
            <a:r>
              <a:rPr lang="en-US" sz="2400" dirty="0"/>
              <a:t> </a:t>
            </a:r>
            <a:r>
              <a:rPr lang="en-US" sz="2400" dirty="0" err="1"/>
              <a:t>deposto</a:t>
            </a:r>
            <a:r>
              <a:rPr lang="en-US" sz="2400" dirty="0"/>
              <a:t> </a:t>
            </a:r>
            <a:r>
              <a:rPr lang="en-US" sz="2400" dirty="0" err="1"/>
              <a:t>tantissime</a:t>
            </a:r>
            <a:r>
              <a:rPr lang="en-US" sz="2400" dirty="0"/>
              <a:t> </a:t>
            </a:r>
            <a:r>
              <a:rPr lang="en-US" sz="2400" dirty="0" err="1"/>
              <a:t>uova</a:t>
            </a:r>
            <a:r>
              <a:rPr lang="en-US" sz="2400" dirty="0"/>
              <a:t> </a:t>
            </a:r>
            <a:r>
              <a:rPr lang="en-US" sz="2400" dirty="0" err="1"/>
              <a:t>gialle</a:t>
            </a:r>
            <a:r>
              <a:rPr lang="en-US" sz="2400" dirty="0"/>
              <a:t>, </a:t>
            </a:r>
            <a:r>
              <a:rPr lang="en-US" sz="2400" dirty="0" err="1"/>
              <a:t>vicino</a:t>
            </a:r>
            <a:r>
              <a:rPr lang="en-US" sz="2400" dirty="0"/>
              <a:t> ad una </a:t>
            </a:r>
            <a:r>
              <a:rPr lang="en-US" sz="2400" dirty="0" err="1"/>
              <a:t>pianta</a:t>
            </a:r>
            <a:r>
              <a:rPr lang="en-US" sz="2400" dirty="0"/>
              <a:t> di </a:t>
            </a:r>
            <a:r>
              <a:rPr lang="en-US" sz="2400" dirty="0" err="1"/>
              <a:t>Tiglio</a:t>
            </a:r>
            <a:r>
              <a:rPr lang="en-US" sz="2400" dirty="0"/>
              <a:t> molto </a:t>
            </a:r>
            <a:r>
              <a:rPr lang="en-US" sz="2400" dirty="0" err="1"/>
              <a:t>bella</a:t>
            </a:r>
            <a:r>
              <a:rPr lang="en-US" sz="2400" dirty="0"/>
              <a:t> . Dopo una </a:t>
            </a:r>
            <a:r>
              <a:rPr lang="en-US" sz="2400" dirty="0" err="1"/>
              <a:t>settimana</a:t>
            </a:r>
            <a:r>
              <a:rPr lang="en-US" sz="2400" dirty="0"/>
              <a:t>, le </a:t>
            </a:r>
            <a:r>
              <a:rPr lang="en-US" sz="2400" dirty="0" err="1"/>
              <a:t>uova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sono</a:t>
            </a:r>
            <a:r>
              <a:rPr lang="en-US" sz="2400" dirty="0"/>
              <a:t> </a:t>
            </a:r>
            <a:r>
              <a:rPr lang="en-US" sz="2400" dirty="0" err="1"/>
              <a:t>schiuse</a:t>
            </a:r>
            <a:r>
              <a:rPr lang="en-US" sz="2400" dirty="0"/>
              <a:t> e </a:t>
            </a:r>
            <a:r>
              <a:rPr lang="en-US" sz="2400" dirty="0" err="1"/>
              <a:t>siamo</a:t>
            </a:r>
            <a:r>
              <a:rPr lang="en-US" sz="2400" dirty="0"/>
              <a:t> </a:t>
            </a:r>
            <a:r>
              <a:rPr lang="en-US" sz="2400" dirty="0" err="1"/>
              <a:t>uscite</a:t>
            </a:r>
            <a:r>
              <a:rPr lang="en-US" sz="2400" dirty="0"/>
              <a:t> </a:t>
            </a:r>
            <a:r>
              <a:rPr lang="en-US" sz="2400" dirty="0" err="1"/>
              <a:t>noi</a:t>
            </a:r>
            <a:r>
              <a:rPr lang="en-US" sz="2400" dirty="0"/>
              <a:t> </a:t>
            </a:r>
            <a:r>
              <a:rPr lang="en-US" sz="2400" dirty="0" err="1"/>
              <a:t>larve</a:t>
            </a:r>
            <a:r>
              <a:rPr lang="en-US" sz="2400" dirty="0"/>
              <a:t>.</a:t>
            </a:r>
            <a:r>
              <a:rPr lang="en-US" sz="1800" dirty="0"/>
              <a:t> </a:t>
            </a:r>
          </a:p>
        </p:txBody>
      </p:sp>
      <p:sp>
        <p:nvSpPr>
          <p:cNvPr id="4106" name="Rectangle 74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76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6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0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3AE8C3-8F65-40F4-BABE-E70F38301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>
                  <a:alpha val="78000"/>
                </a:schemeClr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2FC4764-B8D5-4F87-95DB-3125B2D128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59728" y="59346"/>
            <a:ext cx="4156527" cy="4037836"/>
          </a:xfrm>
          <a:prstGeom prst="rect">
            <a:avLst/>
          </a:prstGeom>
          <a:gradFill>
            <a:gsLst>
              <a:gs pos="0">
                <a:schemeClr val="accent5">
                  <a:alpha val="47000"/>
                </a:schemeClr>
              </a:gs>
              <a:gs pos="100000">
                <a:schemeClr val="accent4">
                  <a:alpha val="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4C1654F-94F5-497E-8ECF-F2A7E84D6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68313" y="3587284"/>
            <a:ext cx="250197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70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5254" y="969296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58000">
                <a:schemeClr val="bg1">
                  <a:alpha val="0"/>
                </a:schemeClr>
              </a:gs>
              <a:gs pos="100000">
                <a:schemeClr val="accent6">
                  <a:alpha val="35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98DC02F-A2E8-4346-85B0-DA0C0FFD4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518" y="586855"/>
            <a:ext cx="3258570" cy="3387497"/>
          </a:xfrm>
        </p:spPr>
        <p:txBody>
          <a:bodyPr anchor="b">
            <a:normAutofit/>
          </a:bodyPr>
          <a:lstStyle/>
          <a:p>
            <a:pPr algn="r"/>
            <a:r>
              <a:rPr lang="it-IT" sz="3200" dirty="0">
                <a:solidFill>
                  <a:schemeClr val="bg1"/>
                </a:solidFill>
              </a:rPr>
              <a:t>Seconda fase:               la larva  </a:t>
            </a:r>
          </a:p>
        </p:txBody>
      </p:sp>
      <p:sp>
        <p:nvSpPr>
          <p:cNvPr id="5126" name="Content Placeholder 5125">
            <a:extLst>
              <a:ext uri="{FF2B5EF4-FFF2-40B4-BE49-F238E27FC236}">
                <a16:creationId xmlns:a16="http://schemas.microsoft.com/office/drawing/2014/main" id="{B869F5A9-9D4D-498A-8C53-825852059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207" y="426129"/>
            <a:ext cx="3160823" cy="5769398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dirty="0"/>
              <a:t>Lo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larvale</a:t>
            </a:r>
            <a:r>
              <a:rPr lang="en-US" dirty="0"/>
              <a:t> dura circa 3 </a:t>
            </a:r>
            <a:r>
              <a:rPr lang="en-US" dirty="0" err="1"/>
              <a:t>settimane</a:t>
            </a:r>
            <a:r>
              <a:rPr lang="en-US" dirty="0"/>
              <a:t>. 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larve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una forma </a:t>
            </a:r>
            <a:r>
              <a:rPr lang="en-US" dirty="0" err="1"/>
              <a:t>allungata</a:t>
            </a:r>
            <a:r>
              <a:rPr lang="en-US" dirty="0"/>
              <a:t> e </a:t>
            </a:r>
            <a:r>
              <a:rPr lang="en-US" dirty="0" err="1"/>
              <a:t>sulla</a:t>
            </a:r>
            <a:r>
              <a:rPr lang="en-US" dirty="0"/>
              <a:t> </a:t>
            </a:r>
            <a:r>
              <a:rPr lang="en-US" dirty="0" err="1"/>
              <a:t>parte</a:t>
            </a:r>
            <a:r>
              <a:rPr lang="en-US" dirty="0"/>
              <a:t> </a:t>
            </a:r>
            <a:r>
              <a:rPr lang="en-US" dirty="0" err="1"/>
              <a:t>superiore</a:t>
            </a:r>
            <a:r>
              <a:rPr lang="en-US" dirty="0"/>
              <a:t> del nostro </a:t>
            </a:r>
            <a:r>
              <a:rPr lang="en-US" dirty="0" err="1"/>
              <a:t>corpo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setole</a:t>
            </a:r>
            <a:r>
              <a:rPr lang="en-US" dirty="0"/>
              <a:t> di </a:t>
            </a:r>
            <a:r>
              <a:rPr lang="en-US" dirty="0" err="1"/>
              <a:t>colore</a:t>
            </a:r>
            <a:r>
              <a:rPr lang="en-US" dirty="0"/>
              <a:t> </a:t>
            </a:r>
            <a:r>
              <a:rPr lang="en-US" dirty="0" err="1"/>
              <a:t>scuro</a:t>
            </a:r>
            <a:r>
              <a:rPr lang="en-US" dirty="0"/>
              <a:t> . </a:t>
            </a:r>
            <a:r>
              <a:rPr lang="en-US" dirty="0" err="1"/>
              <a:t>All’inizio</a:t>
            </a:r>
            <a:r>
              <a:rPr lang="en-US" dirty="0"/>
              <a:t> di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ci </a:t>
            </a:r>
            <a:r>
              <a:rPr lang="en-US" dirty="0" err="1"/>
              <a:t>muoviamo</a:t>
            </a:r>
            <a:r>
              <a:rPr lang="en-US" dirty="0"/>
              <a:t> poco, </a:t>
            </a:r>
            <a:r>
              <a:rPr lang="en-US" dirty="0" err="1"/>
              <a:t>anche</a:t>
            </a:r>
            <a:r>
              <a:rPr lang="en-US" dirty="0"/>
              <a:t> se </a:t>
            </a:r>
            <a:r>
              <a:rPr lang="en-US" dirty="0" err="1"/>
              <a:t>abbiamo</a:t>
            </a:r>
            <a:r>
              <a:rPr lang="en-US" dirty="0"/>
              <a:t> 6 </a:t>
            </a:r>
            <a:r>
              <a:rPr lang="en-US" dirty="0" err="1"/>
              <a:t>zampe</a:t>
            </a:r>
            <a:r>
              <a:rPr lang="en-US" dirty="0"/>
              <a:t>, non </a:t>
            </a:r>
            <a:r>
              <a:rPr lang="en-US" dirty="0" err="1"/>
              <a:t>abbiamo</a:t>
            </a:r>
            <a:r>
              <a:rPr lang="en-US" dirty="0"/>
              <a:t> le </a:t>
            </a:r>
            <a:r>
              <a:rPr lang="en-US" dirty="0" err="1"/>
              <a:t>ali</a:t>
            </a:r>
            <a:r>
              <a:rPr lang="en-US" dirty="0"/>
              <a:t>, ma pian piano </a:t>
            </a:r>
            <a:r>
              <a:rPr lang="en-US" dirty="0" err="1"/>
              <a:t>iniziamo</a:t>
            </a:r>
            <a:r>
              <a:rPr lang="en-US" dirty="0"/>
              <a:t> a </a:t>
            </a:r>
            <a:r>
              <a:rPr lang="en-US" dirty="0" err="1"/>
              <a:t>prendere</a:t>
            </a:r>
            <a:r>
              <a:rPr lang="en-US" dirty="0"/>
              <a:t> </a:t>
            </a:r>
            <a:r>
              <a:rPr lang="en-US" dirty="0" err="1"/>
              <a:t>confidenza</a:t>
            </a:r>
            <a:r>
              <a:rPr lang="en-US" dirty="0"/>
              <a:t> con </a:t>
            </a:r>
            <a:r>
              <a:rPr lang="en-US" dirty="0" err="1"/>
              <a:t>l’ambiente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ci </a:t>
            </a:r>
            <a:r>
              <a:rPr lang="en-US" dirty="0" err="1"/>
              <a:t>circonda</a:t>
            </a:r>
            <a:r>
              <a:rPr lang="en-US" dirty="0"/>
              <a:t> e ci </a:t>
            </a:r>
            <a:r>
              <a:rPr lang="en-US" dirty="0" err="1"/>
              <a:t>spostiamo</a:t>
            </a:r>
            <a:r>
              <a:rPr lang="en-US" dirty="0"/>
              <a:t> in </a:t>
            </a:r>
            <a:r>
              <a:rPr lang="en-US" dirty="0" err="1"/>
              <a:t>cerca</a:t>
            </a:r>
            <a:r>
              <a:rPr lang="en-US" dirty="0"/>
              <a:t> di </a:t>
            </a:r>
            <a:r>
              <a:rPr lang="en-US" dirty="0" err="1"/>
              <a:t>cibo</a:t>
            </a:r>
            <a:r>
              <a:rPr lang="en-US" dirty="0"/>
              <a:t> </a:t>
            </a:r>
            <a:r>
              <a:rPr lang="en-US" dirty="0" err="1"/>
              <a:t>perchè</a:t>
            </a:r>
            <a:r>
              <a:rPr lang="en-US" dirty="0"/>
              <a:t> </a:t>
            </a:r>
            <a:r>
              <a:rPr lang="en-US" dirty="0" err="1"/>
              <a:t>siamo</a:t>
            </a:r>
            <a:r>
              <a:rPr lang="en-US" dirty="0"/>
              <a:t> molto </a:t>
            </a:r>
            <a:r>
              <a:rPr lang="en-US" dirty="0" err="1"/>
              <a:t>voraci</a:t>
            </a:r>
            <a:r>
              <a:rPr lang="en-US" dirty="0"/>
              <a:t> di </a:t>
            </a:r>
            <a:r>
              <a:rPr lang="en-US" dirty="0" err="1"/>
              <a:t>afidi</a:t>
            </a:r>
            <a:r>
              <a:rPr lang="en-US" dirty="0"/>
              <a:t> e </a:t>
            </a:r>
            <a:r>
              <a:rPr lang="en-US" dirty="0" err="1"/>
              <a:t>altri</a:t>
            </a:r>
            <a:r>
              <a:rPr lang="en-US" dirty="0"/>
              <a:t> </a:t>
            </a:r>
            <a:r>
              <a:rPr lang="en-US" dirty="0" err="1"/>
              <a:t>piccoli</a:t>
            </a:r>
            <a:r>
              <a:rPr lang="en-US" dirty="0"/>
              <a:t> </a:t>
            </a:r>
            <a:r>
              <a:rPr lang="en-US" dirty="0" err="1"/>
              <a:t>insetti</a:t>
            </a:r>
            <a:r>
              <a:rPr lang="en-US" dirty="0"/>
              <a:t> . 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96EC6F3E-0D33-4F8B-A12F-3FC518C11D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39" r="21631" b="1"/>
          <a:stretch/>
        </p:blipFill>
        <p:spPr bwMode="auto">
          <a:xfrm>
            <a:off x="8109502" y="10"/>
            <a:ext cx="4082498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37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12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F08770C-7733-47EA-AD5E-7CA7712F8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8795" y="161925"/>
            <a:ext cx="3091607" cy="931468"/>
          </a:xfrm>
        </p:spPr>
        <p:txBody>
          <a:bodyPr anchor="b">
            <a:normAutofit fontScale="90000"/>
          </a:bodyPr>
          <a:lstStyle/>
          <a:p>
            <a:r>
              <a:rPr lang="it-IT" sz="2800" dirty="0"/>
              <a:t>Terza fase:       la pupa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C73FF575-67C6-4C79-B98B-37DFA385AF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3" r="-1" b="-1"/>
          <a:stretch/>
        </p:blipFill>
        <p:spPr bwMode="auto">
          <a:xfrm>
            <a:off x="20" y="431"/>
            <a:ext cx="8115280" cy="64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Content Placeholder 6149">
            <a:extLst>
              <a:ext uri="{FF2B5EF4-FFF2-40B4-BE49-F238E27FC236}">
                <a16:creationId xmlns:a16="http://schemas.microsoft.com/office/drawing/2014/main" id="{D02E0E21-F77B-4F28-AAC6-F6308F8C8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8795" y="1255318"/>
            <a:ext cx="2942813" cy="50300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200" dirty="0" err="1"/>
              <a:t>Noi</a:t>
            </a:r>
            <a:r>
              <a:rPr lang="en-US" sz="2200" dirty="0"/>
              <a:t>, in forma di pupa, </a:t>
            </a:r>
            <a:r>
              <a:rPr lang="en-US" sz="2200" dirty="0" err="1"/>
              <a:t>siamo</a:t>
            </a:r>
            <a:r>
              <a:rPr lang="en-US" sz="2200" dirty="0"/>
              <a:t> </a:t>
            </a:r>
            <a:r>
              <a:rPr lang="en-US" sz="2200" dirty="0" err="1"/>
              <a:t>lunghe</a:t>
            </a:r>
            <a:r>
              <a:rPr lang="en-US" sz="2200" dirty="0"/>
              <a:t> 6 mm,  di </a:t>
            </a:r>
            <a:r>
              <a:rPr lang="en-US" sz="2200" dirty="0" err="1"/>
              <a:t>colore</a:t>
            </a:r>
            <a:r>
              <a:rPr lang="en-US" sz="2200" dirty="0"/>
              <a:t> </a:t>
            </a:r>
            <a:r>
              <a:rPr lang="en-US" sz="2200" dirty="0" err="1"/>
              <a:t>marrone</a:t>
            </a:r>
            <a:r>
              <a:rPr lang="en-US" sz="2200" dirty="0"/>
              <a:t> </a:t>
            </a:r>
            <a:r>
              <a:rPr lang="en-US" sz="2200" dirty="0" err="1"/>
              <a:t>chiaro</a:t>
            </a:r>
            <a:r>
              <a:rPr lang="en-US" sz="2200" dirty="0"/>
              <a:t> con </a:t>
            </a:r>
            <a:r>
              <a:rPr lang="en-US" sz="2200" dirty="0" err="1"/>
              <a:t>macchie</a:t>
            </a:r>
            <a:r>
              <a:rPr lang="en-US" sz="2200" dirty="0"/>
              <a:t> </a:t>
            </a:r>
            <a:r>
              <a:rPr lang="en-US" sz="2200" dirty="0" err="1"/>
              <a:t>nere</a:t>
            </a:r>
            <a:r>
              <a:rPr lang="en-US" sz="2200" dirty="0"/>
              <a:t> e di </a:t>
            </a:r>
            <a:r>
              <a:rPr lang="en-US" sz="2200" dirty="0" err="1"/>
              <a:t>solito</a:t>
            </a:r>
            <a:r>
              <a:rPr lang="en-US" sz="2200" dirty="0"/>
              <a:t> ci </a:t>
            </a:r>
            <a:r>
              <a:rPr lang="en-US" sz="2200" dirty="0" err="1"/>
              <a:t>scambiano</a:t>
            </a:r>
            <a:r>
              <a:rPr lang="en-US" sz="2200" dirty="0"/>
              <a:t> per </a:t>
            </a:r>
            <a:r>
              <a:rPr lang="en-US" sz="2200" dirty="0" err="1"/>
              <a:t>delle</a:t>
            </a:r>
            <a:r>
              <a:rPr lang="en-US" sz="2200" dirty="0"/>
              <a:t> </a:t>
            </a:r>
            <a:r>
              <a:rPr lang="en-US" sz="2200" dirty="0" err="1"/>
              <a:t>lumache</a:t>
            </a:r>
            <a:r>
              <a:rPr lang="en-US" sz="2200" dirty="0"/>
              <a:t> . Non ci </a:t>
            </a:r>
            <a:r>
              <a:rPr lang="en-US" sz="2200" dirty="0" err="1"/>
              <a:t>imbozzoliamo</a:t>
            </a:r>
            <a:r>
              <a:rPr lang="en-US" sz="2200" dirty="0"/>
              <a:t>, ma ci </a:t>
            </a:r>
            <a:r>
              <a:rPr lang="en-US" sz="2200" dirty="0" err="1"/>
              <a:t>attacchiamo</a:t>
            </a:r>
            <a:r>
              <a:rPr lang="en-US" sz="2200" dirty="0"/>
              <a:t> ai </a:t>
            </a:r>
            <a:r>
              <a:rPr lang="en-US" sz="2200" dirty="0" err="1"/>
              <a:t>germogli</a:t>
            </a:r>
            <a:r>
              <a:rPr lang="en-US" sz="2200" dirty="0"/>
              <a:t> </a:t>
            </a:r>
            <a:r>
              <a:rPr lang="en-US" sz="2200" dirty="0" err="1"/>
              <a:t>più</a:t>
            </a:r>
            <a:r>
              <a:rPr lang="en-US" sz="2200" dirty="0"/>
              <a:t> </a:t>
            </a:r>
            <a:r>
              <a:rPr lang="en-US" sz="2200" dirty="0" err="1"/>
              <a:t>giovani</a:t>
            </a:r>
            <a:r>
              <a:rPr lang="en-US" sz="2200" dirty="0"/>
              <a:t>. </a:t>
            </a:r>
            <a:r>
              <a:rPr lang="en-US" sz="2200" dirty="0" err="1"/>
              <a:t>Attenzione</a:t>
            </a:r>
            <a:r>
              <a:rPr lang="en-US" sz="2200" dirty="0"/>
              <a:t>! Se ci </a:t>
            </a:r>
            <a:r>
              <a:rPr lang="en-US" sz="2200" dirty="0" err="1"/>
              <a:t>toccate</a:t>
            </a:r>
            <a:r>
              <a:rPr lang="en-US" sz="2200" dirty="0"/>
              <a:t> ci </a:t>
            </a:r>
            <a:r>
              <a:rPr lang="en-US" sz="2200" dirty="0" err="1"/>
              <a:t>spaventiamo</a:t>
            </a:r>
            <a:r>
              <a:rPr lang="en-US" sz="2200" dirty="0"/>
              <a:t> e </a:t>
            </a:r>
            <a:r>
              <a:rPr lang="en-US" sz="2200" dirty="0" err="1"/>
              <a:t>facciamo</a:t>
            </a:r>
            <a:r>
              <a:rPr lang="en-US" sz="2200" dirty="0"/>
              <a:t> </a:t>
            </a:r>
            <a:r>
              <a:rPr lang="en-US" sz="2200" dirty="0" err="1"/>
              <a:t>degli</a:t>
            </a:r>
            <a:r>
              <a:rPr lang="en-US" sz="2200" dirty="0"/>
              <a:t> </a:t>
            </a:r>
            <a:r>
              <a:rPr lang="en-US" sz="2200" dirty="0" err="1"/>
              <a:t>scatti</a:t>
            </a:r>
            <a:r>
              <a:rPr lang="en-US" sz="2200" dirty="0"/>
              <a:t> . 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984B46D8-7F3D-4254-81AD-B49F3F7F6A57}"/>
              </a:ext>
            </a:extLst>
          </p:cNvPr>
          <p:cNvSpPr/>
          <p:nvPr/>
        </p:nvSpPr>
        <p:spPr>
          <a:xfrm rot="10800000">
            <a:off x="3284737" y="2459115"/>
            <a:ext cx="1411549" cy="1882066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6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83" name="Rectangle 82">
            <a:extLst>
              <a:ext uri="{FF2B5EF4-FFF2-40B4-BE49-F238E27FC236}">
                <a16:creationId xmlns:a16="http://schemas.microsoft.com/office/drawing/2014/main" id="{74A2086D-A81F-48A2-9CB9-51F15EA5C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5A6AEE4-B4D1-4DB4-BBBA-E1E216C0A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8"/>
            <a:ext cx="12192001" cy="2386759"/>
          </a:xfrm>
          <a:prstGeom prst="rect">
            <a:avLst/>
          </a:prstGeom>
          <a:gradFill>
            <a:gsLst>
              <a:gs pos="10000">
                <a:schemeClr val="accent5">
                  <a:alpha val="86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F19E2E38-26C4-4EF9-AC53-15BFC33B80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" r="18942"/>
          <a:stretch/>
        </p:blipFill>
        <p:spPr bwMode="auto">
          <a:xfrm>
            <a:off x="3408414" y="1695076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09872824-132D-4FD3-B66A-D070EFD0A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17660" y="8011"/>
            <a:ext cx="7374340" cy="2378309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100000">
                <a:schemeClr val="accent2"/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45BF0C4-F8CA-4680-9CDC-65877EE5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29" y="439297"/>
            <a:ext cx="10240903" cy="905870"/>
          </a:xfrm>
        </p:spPr>
        <p:txBody>
          <a:bodyPr anchor="ctr">
            <a:norm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Quarta fase: adulta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042E7F64-5A22-4649-B829-BE2A39F841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9" r="9798" b="-4"/>
          <a:stretch/>
        </p:blipFill>
        <p:spPr bwMode="auto">
          <a:xfrm>
            <a:off x="-65474" y="1695076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66E0694E-0342-4CDD-9234-B324C5E4EA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8" r="16715" b="3"/>
          <a:stretch/>
        </p:blipFill>
        <p:spPr bwMode="auto">
          <a:xfrm>
            <a:off x="9974542" y="1701186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F7CAA2A2-8344-419D-924A-29637DF8E6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39" r="1407" b="-5"/>
          <a:stretch/>
        </p:blipFill>
        <p:spPr bwMode="auto">
          <a:xfrm>
            <a:off x="6751777" y="1701468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1" name="Content Placeholder 7175">
            <a:extLst>
              <a:ext uri="{FF2B5EF4-FFF2-40B4-BE49-F238E27FC236}">
                <a16:creationId xmlns:a16="http://schemas.microsoft.com/office/drawing/2014/main" id="{6FA14626-D1FD-4E27-9EE0-2C7BCCDE5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78889" y="4133463"/>
            <a:ext cx="11210922" cy="1552269"/>
          </a:xfrm>
        </p:spPr>
        <p:txBody>
          <a:bodyPr>
            <a:normAutofit fontScale="25000" lnSpcReduction="20000"/>
          </a:bodyPr>
          <a:lstStyle/>
          <a:p>
            <a:pPr lvl="4" algn="ctr"/>
            <a:r>
              <a:rPr lang="en-US" sz="9600" dirty="0" err="1"/>
              <a:t>Eccoci</a:t>
            </a:r>
            <a:r>
              <a:rPr lang="en-US" sz="9600" dirty="0"/>
              <a:t> qua! </a:t>
            </a:r>
            <a:r>
              <a:rPr lang="en-US" sz="9600" dirty="0" err="1"/>
              <a:t>Quando</a:t>
            </a:r>
            <a:r>
              <a:rPr lang="en-US" sz="9600" dirty="0"/>
              <a:t> </a:t>
            </a:r>
            <a:r>
              <a:rPr lang="en-US" sz="9600" dirty="0" err="1"/>
              <a:t>siamo</a:t>
            </a:r>
            <a:r>
              <a:rPr lang="en-US" sz="9600" dirty="0"/>
              <a:t> </a:t>
            </a:r>
            <a:r>
              <a:rPr lang="en-US" sz="9600" dirty="0" err="1"/>
              <a:t>pronte</a:t>
            </a:r>
            <a:r>
              <a:rPr lang="en-US" sz="9600" dirty="0"/>
              <a:t> a </a:t>
            </a:r>
            <a:r>
              <a:rPr lang="en-US" sz="9600" dirty="0" err="1"/>
              <a:t>lasciare</a:t>
            </a:r>
            <a:r>
              <a:rPr lang="en-US" sz="9600" dirty="0"/>
              <a:t> la nostra </a:t>
            </a:r>
            <a:r>
              <a:rPr lang="en-US" sz="9600" dirty="0" err="1"/>
              <a:t>pelle</a:t>
            </a:r>
            <a:r>
              <a:rPr lang="en-US" sz="9600" dirty="0"/>
              <a:t> ci </a:t>
            </a:r>
            <a:r>
              <a:rPr lang="en-US" sz="9600" dirty="0" err="1"/>
              <a:t>trasformiamo</a:t>
            </a:r>
            <a:r>
              <a:rPr lang="en-US" sz="9600" dirty="0"/>
              <a:t>  in  </a:t>
            </a:r>
            <a:r>
              <a:rPr lang="en-US" sz="9600" dirty="0" err="1"/>
              <a:t>coccinelle</a:t>
            </a:r>
            <a:r>
              <a:rPr lang="en-US" sz="9600" dirty="0"/>
              <a:t> </a:t>
            </a:r>
            <a:r>
              <a:rPr lang="en-US" sz="9600" dirty="0" err="1"/>
              <a:t>dalle</a:t>
            </a:r>
            <a:r>
              <a:rPr lang="en-US" sz="9600" dirty="0"/>
              <a:t> </a:t>
            </a:r>
            <a:r>
              <a:rPr lang="en-US" sz="9600" dirty="0" err="1"/>
              <a:t>ali</a:t>
            </a:r>
            <a:r>
              <a:rPr lang="en-US" sz="9600" dirty="0"/>
              <a:t> </a:t>
            </a:r>
            <a:r>
              <a:rPr lang="en-US" sz="9600" dirty="0" err="1"/>
              <a:t>arancioni</a:t>
            </a:r>
            <a:r>
              <a:rPr lang="en-US" sz="9600" dirty="0"/>
              <a:t> </a:t>
            </a:r>
            <a:r>
              <a:rPr lang="en-US" sz="9600" dirty="0" err="1"/>
              <a:t>che</a:t>
            </a:r>
            <a:r>
              <a:rPr lang="en-US" sz="9600" dirty="0"/>
              <a:t> in poche ore </a:t>
            </a:r>
            <a:r>
              <a:rPr lang="en-US" sz="9600" dirty="0" err="1"/>
              <a:t>diventano</a:t>
            </a:r>
            <a:r>
              <a:rPr lang="en-US" sz="9600" dirty="0"/>
              <a:t> </a:t>
            </a:r>
            <a:r>
              <a:rPr lang="en-US" sz="9600" dirty="0" err="1"/>
              <a:t>rosse</a:t>
            </a:r>
            <a:r>
              <a:rPr lang="en-US" sz="9600" dirty="0"/>
              <a:t> e </a:t>
            </a:r>
            <a:r>
              <a:rPr lang="en-US" sz="9600" dirty="0" err="1"/>
              <a:t>compaiono</a:t>
            </a:r>
            <a:r>
              <a:rPr lang="en-US" sz="9600" dirty="0"/>
              <a:t> </a:t>
            </a:r>
            <a:r>
              <a:rPr lang="en-US" sz="9600" dirty="0" err="1"/>
              <a:t>anche</a:t>
            </a:r>
            <a:r>
              <a:rPr lang="en-US" sz="9600" dirty="0"/>
              <a:t> 7 </a:t>
            </a:r>
            <a:r>
              <a:rPr lang="en-US" sz="9600" dirty="0" err="1"/>
              <a:t>puntini</a:t>
            </a:r>
            <a:r>
              <a:rPr lang="en-US" sz="9600" dirty="0"/>
              <a:t> </a:t>
            </a:r>
            <a:r>
              <a:rPr lang="en-US" sz="9600" dirty="0" err="1"/>
              <a:t>neri</a:t>
            </a:r>
            <a:r>
              <a:rPr lang="en-US" sz="9600"/>
              <a:t>, </a:t>
            </a:r>
            <a:r>
              <a:rPr lang="en-US" sz="9600" dirty="0"/>
              <a:t>3 in </a:t>
            </a:r>
            <a:r>
              <a:rPr lang="en-US" sz="9600" dirty="0" err="1"/>
              <a:t>ogni</a:t>
            </a:r>
            <a:r>
              <a:rPr lang="en-US" sz="9600" dirty="0"/>
              <a:t> ala e uno in alto al </a:t>
            </a:r>
            <a:r>
              <a:rPr lang="en-US" sz="9600" dirty="0" err="1"/>
              <a:t>centro</a:t>
            </a:r>
            <a:r>
              <a:rPr lang="en-US" sz="9600" dirty="0"/>
              <a:t>.</a:t>
            </a:r>
          </a:p>
          <a:p>
            <a:endParaRPr lang="en-US" sz="1600" dirty="0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258B0AC8-0FB2-4B87-899B-A86694458BBA}"/>
              </a:ext>
            </a:extLst>
          </p:cNvPr>
          <p:cNvSpPr/>
          <p:nvPr/>
        </p:nvSpPr>
        <p:spPr>
          <a:xfrm>
            <a:off x="2469395" y="2653148"/>
            <a:ext cx="708401" cy="610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a destra 29">
            <a:extLst>
              <a:ext uri="{FF2B5EF4-FFF2-40B4-BE49-F238E27FC236}">
                <a16:creationId xmlns:a16="http://schemas.microsoft.com/office/drawing/2014/main" id="{A0E3944A-7104-4D90-9D89-9FC0EF85BFDB}"/>
              </a:ext>
            </a:extLst>
          </p:cNvPr>
          <p:cNvSpPr/>
          <p:nvPr/>
        </p:nvSpPr>
        <p:spPr>
          <a:xfrm>
            <a:off x="5849981" y="2653138"/>
            <a:ext cx="708401" cy="610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a destra 30">
            <a:extLst>
              <a:ext uri="{FF2B5EF4-FFF2-40B4-BE49-F238E27FC236}">
                <a16:creationId xmlns:a16="http://schemas.microsoft.com/office/drawing/2014/main" id="{08274754-60E7-4A29-BA3B-A437AF56386D}"/>
              </a:ext>
            </a:extLst>
          </p:cNvPr>
          <p:cNvSpPr/>
          <p:nvPr/>
        </p:nvSpPr>
        <p:spPr>
          <a:xfrm>
            <a:off x="9200667" y="2653138"/>
            <a:ext cx="708401" cy="610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10" descr="coccinella gif">
            <a:extLst>
              <a:ext uri="{FF2B5EF4-FFF2-40B4-BE49-F238E27FC236}">
                <a16:creationId xmlns:a16="http://schemas.microsoft.com/office/drawing/2014/main" id="{B7EE2399-6F70-4AA4-B66F-CFD2819A329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609" y="5878402"/>
            <a:ext cx="409575" cy="47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0" descr="coccinella gif">
            <a:extLst>
              <a:ext uri="{FF2B5EF4-FFF2-40B4-BE49-F238E27FC236}">
                <a16:creationId xmlns:a16="http://schemas.microsoft.com/office/drawing/2014/main" id="{725824BA-42C9-4390-AAF3-E0E39F0B496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586" y="5878403"/>
            <a:ext cx="459965" cy="47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0" descr="coccinella gif">
            <a:extLst>
              <a:ext uri="{FF2B5EF4-FFF2-40B4-BE49-F238E27FC236}">
                <a16:creationId xmlns:a16="http://schemas.microsoft.com/office/drawing/2014/main" id="{74C07E2C-D70A-41D1-9621-81DFCE6370F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030" y="5878403"/>
            <a:ext cx="409575" cy="47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0" descr="coccinella gif">
            <a:extLst>
              <a:ext uri="{FF2B5EF4-FFF2-40B4-BE49-F238E27FC236}">
                <a16:creationId xmlns:a16="http://schemas.microsoft.com/office/drawing/2014/main" id="{09CE7576-CA63-4D0B-9A0F-E0D38470D59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660" y="5878403"/>
            <a:ext cx="409575" cy="47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0" descr="coccinella gif">
            <a:extLst>
              <a:ext uri="{FF2B5EF4-FFF2-40B4-BE49-F238E27FC236}">
                <a16:creationId xmlns:a16="http://schemas.microsoft.com/office/drawing/2014/main" id="{D30A99A1-DCEC-403E-927D-8E03FCC8782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406" y="5878403"/>
            <a:ext cx="409575" cy="47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0" descr="coccinella gif">
            <a:extLst>
              <a:ext uri="{FF2B5EF4-FFF2-40B4-BE49-F238E27FC236}">
                <a16:creationId xmlns:a16="http://schemas.microsoft.com/office/drawing/2014/main" id="{50BC269D-11A3-4259-B302-EE52A34C2A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140" y="5878403"/>
            <a:ext cx="409575" cy="47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coccinella gif">
            <a:extLst>
              <a:ext uri="{FF2B5EF4-FFF2-40B4-BE49-F238E27FC236}">
                <a16:creationId xmlns:a16="http://schemas.microsoft.com/office/drawing/2014/main" id="{6B6D3091-2474-48D8-937C-25A4E1929E7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874" y="5878402"/>
            <a:ext cx="409575" cy="47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coccinella gif">
            <a:extLst>
              <a:ext uri="{FF2B5EF4-FFF2-40B4-BE49-F238E27FC236}">
                <a16:creationId xmlns:a16="http://schemas.microsoft.com/office/drawing/2014/main" id="{A6FB4A91-A40E-41A5-8DC4-B975156D229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620" y="5878402"/>
            <a:ext cx="409575" cy="47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0" descr="coccinella gif">
            <a:extLst>
              <a:ext uri="{FF2B5EF4-FFF2-40B4-BE49-F238E27FC236}">
                <a16:creationId xmlns:a16="http://schemas.microsoft.com/office/drawing/2014/main" id="{72306082-0735-41D8-8E02-E0F8963BE95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366" y="5878402"/>
            <a:ext cx="409575" cy="47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0" descr="coccinella gif">
            <a:extLst>
              <a:ext uri="{FF2B5EF4-FFF2-40B4-BE49-F238E27FC236}">
                <a16:creationId xmlns:a16="http://schemas.microsoft.com/office/drawing/2014/main" id="{841D9985-8171-42B0-BF1F-2666984F62B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995" y="5878401"/>
            <a:ext cx="409575" cy="47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51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053A36-FC68-456A-8269-9FC3FB565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68" y="168675"/>
            <a:ext cx="10241280" cy="452762"/>
          </a:xfrm>
        </p:spPr>
        <p:txBody>
          <a:bodyPr>
            <a:normAutofit fontScale="90000"/>
          </a:bodyPr>
          <a:lstStyle/>
          <a:p>
            <a:r>
              <a:rPr lang="it-IT"/>
              <a:t>Saluti finali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454F76-5119-4523-99DC-9029F4039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068" y="898909"/>
            <a:ext cx="10241280" cy="885504"/>
          </a:xfrm>
        </p:spPr>
        <p:txBody>
          <a:bodyPr/>
          <a:lstStyle/>
          <a:p>
            <a:pPr marL="0" indent="0" algn="ctr">
              <a:buNone/>
            </a:pPr>
            <a:r>
              <a:rPr lang="it-IT"/>
              <a:t> Vi abbiamo raccontato la nostra vita affinchè voi tutti possiate amarci e rispettarci quando ci incontrerete nei prati.</a:t>
            </a:r>
            <a:endParaRPr lang="it-IT" dirty="0"/>
          </a:p>
        </p:txBody>
      </p:sp>
      <p:pic>
        <p:nvPicPr>
          <p:cNvPr id="1026" name="Picture 2" descr="Carta da Parati Cute coccinella cartoon battenti • Pixers® - Viviamo per il  cambiamento">
            <a:extLst>
              <a:ext uri="{FF2B5EF4-FFF2-40B4-BE49-F238E27FC236}">
                <a16:creationId xmlns:a16="http://schemas.microsoft.com/office/drawing/2014/main" id="{0D7E3A24-D57A-4A29-BE90-9DAD36619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958" y="1570863"/>
            <a:ext cx="6667500" cy="476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04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351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Gill Sans Nova</vt:lpstr>
      <vt:lpstr>GradientRiseVTI</vt:lpstr>
      <vt:lpstr>Metamorfosi della coccinella</vt:lpstr>
      <vt:lpstr>CHI SIAMO       </vt:lpstr>
      <vt:lpstr>Il nostro ciclo vitale</vt:lpstr>
      <vt:lpstr>Prima fase:       le uova</vt:lpstr>
      <vt:lpstr>Seconda fase:               la larva  </vt:lpstr>
      <vt:lpstr>Terza fase:       la pupa</vt:lpstr>
      <vt:lpstr>Quarta fase: adulta</vt:lpstr>
      <vt:lpstr>Saluti finali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Metamorfosi della coccinella</dc:title>
  <dc:creator>UNGARO FRANCESCO</dc:creator>
  <cp:lastModifiedBy>UNGARO FRANCESCO</cp:lastModifiedBy>
  <cp:revision>30</cp:revision>
  <dcterms:created xsi:type="dcterms:W3CDTF">2021-04-13T15:27:15Z</dcterms:created>
  <dcterms:modified xsi:type="dcterms:W3CDTF">2021-06-01T16:36:47Z</dcterms:modified>
</cp:coreProperties>
</file>