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11/25/2021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ifanimate.com/img-scheletro-immagine-animata-0056-114583.htm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B4201F-DB03-4EF9-8231-C55B494F58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74337" y="1265314"/>
            <a:ext cx="4299666" cy="3249131"/>
          </a:xfrm>
        </p:spPr>
        <p:txBody>
          <a:bodyPr>
            <a:normAutofit/>
          </a:bodyPr>
          <a:lstStyle/>
          <a:p>
            <a:pPr algn="l"/>
            <a:r>
              <a:rPr lang="it-IT" sz="5000" dirty="0"/>
              <a:t>SISTEMA SCHELETRICO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6252F72-22BA-4789-B2CD-1011FE9D47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74336" y="4514446"/>
            <a:ext cx="2064639" cy="871042"/>
          </a:xfrm>
        </p:spPr>
        <p:txBody>
          <a:bodyPr>
            <a:normAutofit/>
          </a:bodyPr>
          <a:lstStyle/>
          <a:p>
            <a:pPr algn="l"/>
            <a:r>
              <a:rPr lang="it-IT" dirty="0"/>
              <a:t>Di Giulia Ungaro </a:t>
            </a:r>
          </a:p>
          <a:p>
            <a:pPr algn="l"/>
            <a:r>
              <a:rPr lang="it-IT" dirty="0"/>
              <a:t>5</a:t>
            </a:r>
            <a:r>
              <a:rPr lang="it-IT" sz="2000" dirty="0"/>
              <a:t>^E  2021/2022</a:t>
            </a:r>
            <a:endParaRPr lang="it-IT" dirty="0"/>
          </a:p>
        </p:txBody>
      </p:sp>
      <p:sp>
        <p:nvSpPr>
          <p:cNvPr id="71" name="Isosceles Triangle 70">
            <a:extLst>
              <a:ext uri="{FF2B5EF4-FFF2-40B4-BE49-F238E27FC236}">
                <a16:creationId xmlns:a16="http://schemas.microsoft.com/office/drawing/2014/main" id="{DC99427B-A97E-40A3-B1FD-4557346C6A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026" name="Picture 2" descr="corso di Anatomia Cosa è lo scheletro Lezione 01 Accademia Artistica">
            <a:extLst>
              <a:ext uri="{FF2B5EF4-FFF2-40B4-BE49-F238E27FC236}">
                <a16:creationId xmlns:a16="http://schemas.microsoft.com/office/drawing/2014/main" id="{80958F5F-B424-4640-8FEE-0091B9D87C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14475" y="550939"/>
            <a:ext cx="2460775" cy="5811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0529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3F0C0E-74DC-4083-82F8-A9CADB589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350" y="156238"/>
            <a:ext cx="6334125" cy="691487"/>
          </a:xfrm>
        </p:spPr>
        <p:txBody>
          <a:bodyPr/>
          <a:lstStyle/>
          <a:p>
            <a:r>
              <a:rPr lang="it-IT" dirty="0"/>
              <a:t>INTRODUZIONE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AE4FA5-751C-4ABD-B798-C9C753EBA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284" y="994299"/>
            <a:ext cx="9000961" cy="57074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t-IT" sz="2900" dirty="0"/>
              <a:t>Alla nascita il nostro scheletro è formato da 270 ossa, però con la crescita alcune si saldano tra loro fino all’età adulta diventando 206 ossa. Le sue funzioni sono di:</a:t>
            </a:r>
          </a:p>
          <a:p>
            <a:pPr marL="0" indent="0">
              <a:buNone/>
            </a:pPr>
            <a:r>
              <a:rPr lang="it-IT" dirty="0"/>
              <a:t> 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sz="4200" dirty="0"/>
          </a:p>
          <a:p>
            <a:pPr marL="0" indent="0">
              <a:buNone/>
            </a:pPr>
            <a:r>
              <a:rPr lang="it-IT" sz="2600" dirty="0"/>
              <a:t>          Sostegno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pPr marL="0" indent="0">
              <a:buNone/>
            </a:pPr>
            <a:r>
              <a:rPr lang="it-IT" sz="2600" dirty="0"/>
              <a:t>                                 Movimento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                                                              </a:t>
            </a:r>
            <a:r>
              <a:rPr lang="it-IT" sz="2600" dirty="0"/>
              <a:t>Protezione </a:t>
            </a:r>
          </a:p>
        </p:txBody>
      </p:sp>
      <p:pic>
        <p:nvPicPr>
          <p:cNvPr id="2050" name="Picture 2" descr="Scheletro Umano - Fotografie stock e altre immagini di Scheletro Umano -  iStock">
            <a:extLst>
              <a:ext uri="{FF2B5EF4-FFF2-40B4-BE49-F238E27FC236}">
                <a16:creationId xmlns:a16="http://schemas.microsoft.com/office/drawing/2014/main" id="{B268799D-6A67-4C40-BB46-ECF2031A4C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480" y="1519599"/>
            <a:ext cx="1948922" cy="1727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scheletro-immagine-animata-0056">
            <a:hlinkClick r:id="rId3"/>
            <a:extLst>
              <a:ext uri="{FF2B5EF4-FFF2-40B4-BE49-F238E27FC236}">
                <a16:creationId xmlns:a16="http://schemas.microsoft.com/office/drawing/2014/main" id="{01B8FDF0-BAEA-48E8-BC7F-ABE8209B794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402" y="3352800"/>
            <a:ext cx="1438275" cy="1975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 Cuore umano con le navi, i polmoni, l'albero bronchiale e la gabbia toracica del taglio Raggi x illustrazione di stock">
            <a:extLst>
              <a:ext uri="{FF2B5EF4-FFF2-40B4-BE49-F238E27FC236}">
                <a16:creationId xmlns:a16="http://schemas.microsoft.com/office/drawing/2014/main" id="{B23FAF14-94DE-4A0B-86D8-E01DDA6AE7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405" y="5352133"/>
            <a:ext cx="1948923" cy="1349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4928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CB29C79-8349-4D3E-A672-6BB713409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746" y="257176"/>
            <a:ext cx="3729076" cy="781050"/>
          </a:xfrm>
        </p:spPr>
        <p:txBody>
          <a:bodyPr anchor="ctr">
            <a:normAutofit/>
          </a:bodyPr>
          <a:lstStyle/>
          <a:p>
            <a:r>
              <a:rPr lang="it-IT" dirty="0"/>
              <a:t>PARTI PRINCIPALI</a:t>
            </a:r>
          </a:p>
        </p:txBody>
      </p:sp>
      <p:sp>
        <p:nvSpPr>
          <p:cNvPr id="3082" name="Content Placeholder 3081">
            <a:extLst>
              <a:ext uri="{FF2B5EF4-FFF2-40B4-BE49-F238E27FC236}">
                <a16:creationId xmlns:a16="http://schemas.microsoft.com/office/drawing/2014/main" id="{D6BF0A5B-DE7B-4925-BD7D-D5C0EF9FD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166" y="1396367"/>
            <a:ext cx="5165217" cy="43249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                 TESTA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     TRONCO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ARTI SUPERIORI</a:t>
            </a:r>
          </a:p>
          <a:p>
            <a:pPr marL="0" indent="0">
              <a:buNone/>
            </a:pPr>
            <a:r>
              <a:rPr lang="en-US" dirty="0"/>
              <a:t> E INFERIORI</a:t>
            </a:r>
          </a:p>
        </p:txBody>
      </p:sp>
      <p:pic>
        <p:nvPicPr>
          <p:cNvPr id="3078" name="Picture 6" descr="Il sistema scheletrico: una risorsa perfetta | best5.it">
            <a:extLst>
              <a:ext uri="{FF2B5EF4-FFF2-40B4-BE49-F238E27FC236}">
                <a16:creationId xmlns:a16="http://schemas.microsoft.com/office/drawing/2014/main" id="{AD475B33-FD5E-481D-8BCA-0F40885262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23451" y="257176"/>
            <a:ext cx="5594745" cy="6232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reccia a destra 8">
            <a:extLst>
              <a:ext uri="{FF2B5EF4-FFF2-40B4-BE49-F238E27FC236}">
                <a16:creationId xmlns:a16="http://schemas.microsoft.com/office/drawing/2014/main" id="{E3A1F9DF-3AFE-4163-B50D-27049BE96A0D}"/>
              </a:ext>
            </a:extLst>
          </p:cNvPr>
          <p:cNvSpPr/>
          <p:nvPr/>
        </p:nvSpPr>
        <p:spPr>
          <a:xfrm rot="20969782">
            <a:off x="3497802" y="1171411"/>
            <a:ext cx="1526959" cy="360345"/>
          </a:xfrm>
          <a:prstGeom prst="rightArrow">
            <a:avLst>
              <a:gd name="adj1" fmla="val 46336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a destra 9">
            <a:extLst>
              <a:ext uri="{FF2B5EF4-FFF2-40B4-BE49-F238E27FC236}">
                <a16:creationId xmlns:a16="http://schemas.microsoft.com/office/drawing/2014/main" id="{F02EEB48-721E-40B7-A80F-31003574A992}"/>
              </a:ext>
            </a:extLst>
          </p:cNvPr>
          <p:cNvSpPr/>
          <p:nvPr/>
        </p:nvSpPr>
        <p:spPr>
          <a:xfrm>
            <a:off x="2929631" y="2589148"/>
            <a:ext cx="2128666" cy="358238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Freccia a destra 16">
            <a:extLst>
              <a:ext uri="{FF2B5EF4-FFF2-40B4-BE49-F238E27FC236}">
                <a16:creationId xmlns:a16="http://schemas.microsoft.com/office/drawing/2014/main" id="{149F7872-2D9A-40D7-B60A-968287F13011}"/>
              </a:ext>
            </a:extLst>
          </p:cNvPr>
          <p:cNvSpPr/>
          <p:nvPr/>
        </p:nvSpPr>
        <p:spPr>
          <a:xfrm rot="20762502">
            <a:off x="2652556" y="3961049"/>
            <a:ext cx="2397939" cy="35823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Freccia a destra 17">
            <a:extLst>
              <a:ext uri="{FF2B5EF4-FFF2-40B4-BE49-F238E27FC236}">
                <a16:creationId xmlns:a16="http://schemas.microsoft.com/office/drawing/2014/main" id="{28017C23-2681-4C00-8109-C2184F6D1D30}"/>
              </a:ext>
            </a:extLst>
          </p:cNvPr>
          <p:cNvSpPr/>
          <p:nvPr/>
        </p:nvSpPr>
        <p:spPr>
          <a:xfrm rot="923723">
            <a:off x="2782271" y="5123946"/>
            <a:ext cx="2248782" cy="40761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Ovale 19">
            <a:extLst>
              <a:ext uri="{FF2B5EF4-FFF2-40B4-BE49-F238E27FC236}">
                <a16:creationId xmlns:a16="http://schemas.microsoft.com/office/drawing/2014/main" id="{5104FDE7-A84E-4216-B37F-BA87B58E9913}"/>
              </a:ext>
            </a:extLst>
          </p:cNvPr>
          <p:cNvSpPr/>
          <p:nvPr/>
        </p:nvSpPr>
        <p:spPr>
          <a:xfrm>
            <a:off x="6738634" y="34027"/>
            <a:ext cx="1198486" cy="1227348"/>
          </a:xfrm>
          <a:prstGeom prst="ellipse">
            <a:avLst/>
          </a:prstGeom>
          <a:noFill/>
          <a:ln w="1905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Ovale 20">
            <a:extLst>
              <a:ext uri="{FF2B5EF4-FFF2-40B4-BE49-F238E27FC236}">
                <a16:creationId xmlns:a16="http://schemas.microsoft.com/office/drawing/2014/main" id="{60DFF3ED-C45E-4C12-BFC9-EC910D2C53D9}"/>
              </a:ext>
            </a:extLst>
          </p:cNvPr>
          <p:cNvSpPr/>
          <p:nvPr/>
        </p:nvSpPr>
        <p:spPr>
          <a:xfrm>
            <a:off x="7420824" y="861134"/>
            <a:ext cx="45719" cy="45719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Ovale 21">
            <a:extLst>
              <a:ext uri="{FF2B5EF4-FFF2-40B4-BE49-F238E27FC236}">
                <a16:creationId xmlns:a16="http://schemas.microsoft.com/office/drawing/2014/main" id="{F13BB5CD-EF63-421E-83BD-9F0F0B2947AE}"/>
              </a:ext>
            </a:extLst>
          </p:cNvPr>
          <p:cNvSpPr/>
          <p:nvPr/>
        </p:nvSpPr>
        <p:spPr>
          <a:xfrm>
            <a:off x="6631619" y="1213773"/>
            <a:ext cx="1463228" cy="2438228"/>
          </a:xfrm>
          <a:prstGeom prst="ellipse">
            <a:avLst/>
          </a:prstGeom>
          <a:noFill/>
          <a:ln w="190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Ovale 2">
            <a:extLst>
              <a:ext uri="{FF2B5EF4-FFF2-40B4-BE49-F238E27FC236}">
                <a16:creationId xmlns:a16="http://schemas.microsoft.com/office/drawing/2014/main" id="{423B5021-BF13-4102-AECA-9561F9B3D65D}"/>
              </a:ext>
            </a:extLst>
          </p:cNvPr>
          <p:cNvSpPr/>
          <p:nvPr/>
        </p:nvSpPr>
        <p:spPr>
          <a:xfrm rot="20633442">
            <a:off x="7898209" y="1335598"/>
            <a:ext cx="914400" cy="2681057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3C5E6295-86A0-44F9-84A8-A3914D01B571}"/>
              </a:ext>
            </a:extLst>
          </p:cNvPr>
          <p:cNvSpPr/>
          <p:nvPr/>
        </p:nvSpPr>
        <p:spPr>
          <a:xfrm rot="614072">
            <a:off x="5964966" y="1333880"/>
            <a:ext cx="914400" cy="2675484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Ovale 4">
            <a:extLst>
              <a:ext uri="{FF2B5EF4-FFF2-40B4-BE49-F238E27FC236}">
                <a16:creationId xmlns:a16="http://schemas.microsoft.com/office/drawing/2014/main" id="{E83E61AA-0543-48F6-A067-B1B0856BAE9B}"/>
              </a:ext>
            </a:extLst>
          </p:cNvPr>
          <p:cNvSpPr/>
          <p:nvPr/>
        </p:nvSpPr>
        <p:spPr>
          <a:xfrm>
            <a:off x="7371883" y="3500351"/>
            <a:ext cx="914400" cy="298982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Ovale 5">
            <a:extLst>
              <a:ext uri="{FF2B5EF4-FFF2-40B4-BE49-F238E27FC236}">
                <a16:creationId xmlns:a16="http://schemas.microsoft.com/office/drawing/2014/main" id="{6BDDBDD5-CAD7-490D-B506-9C0A82A27117}"/>
              </a:ext>
            </a:extLst>
          </p:cNvPr>
          <p:cNvSpPr/>
          <p:nvPr/>
        </p:nvSpPr>
        <p:spPr>
          <a:xfrm>
            <a:off x="6413008" y="3512906"/>
            <a:ext cx="914400" cy="298982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3083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10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1BA9C3-2B63-4223-B11D-52A56800E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4194"/>
          </a:xfrm>
        </p:spPr>
        <p:txBody>
          <a:bodyPr/>
          <a:lstStyle/>
          <a:p>
            <a:r>
              <a:rPr lang="it-IT" dirty="0"/>
              <a:t>COME è FATTO UN OSSO</a:t>
            </a:r>
          </a:p>
        </p:txBody>
      </p:sp>
      <p:pic>
        <p:nvPicPr>
          <p:cNvPr id="1026" name="Picture 2" descr="Struttura dell'osso">
            <a:extLst>
              <a:ext uri="{FF2B5EF4-FFF2-40B4-BE49-F238E27FC236}">
                <a16:creationId xmlns:a16="http://schemas.microsoft.com/office/drawing/2014/main" id="{03B78523-ED03-40FD-BFDE-86023BDC96B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2682" y="1459468"/>
            <a:ext cx="5127524" cy="5482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Connettore a gomito 6">
            <a:extLst>
              <a:ext uri="{FF2B5EF4-FFF2-40B4-BE49-F238E27FC236}">
                <a16:creationId xmlns:a16="http://schemas.microsoft.com/office/drawing/2014/main" id="{CECB39C8-0645-414D-83F9-A61BF96AAC99}"/>
              </a:ext>
            </a:extLst>
          </p:cNvPr>
          <p:cNvCxnSpPr>
            <a:cxnSpLocks/>
          </p:cNvCxnSpPr>
          <p:nvPr/>
        </p:nvCxnSpPr>
        <p:spPr>
          <a:xfrm>
            <a:off x="3579806" y="5170699"/>
            <a:ext cx="2725666" cy="585926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a gomito 12">
            <a:extLst>
              <a:ext uri="{FF2B5EF4-FFF2-40B4-BE49-F238E27FC236}">
                <a16:creationId xmlns:a16="http://schemas.microsoft.com/office/drawing/2014/main" id="{C7A07308-3CF1-42F1-9482-B90BED36558B}"/>
              </a:ext>
            </a:extLst>
          </p:cNvPr>
          <p:cNvCxnSpPr>
            <a:cxnSpLocks/>
          </p:cNvCxnSpPr>
          <p:nvPr/>
        </p:nvCxnSpPr>
        <p:spPr>
          <a:xfrm rot="10800000">
            <a:off x="7741328" y="5369139"/>
            <a:ext cx="1828801" cy="113369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a gomito 27">
            <a:extLst>
              <a:ext uri="{FF2B5EF4-FFF2-40B4-BE49-F238E27FC236}">
                <a16:creationId xmlns:a16="http://schemas.microsoft.com/office/drawing/2014/main" id="{243910F4-7F6F-466D-8AF5-389F2DFDB44C}"/>
              </a:ext>
            </a:extLst>
          </p:cNvPr>
          <p:cNvCxnSpPr>
            <a:cxnSpLocks/>
          </p:cNvCxnSpPr>
          <p:nvPr/>
        </p:nvCxnSpPr>
        <p:spPr>
          <a:xfrm rot="10800000" flipV="1">
            <a:off x="7199791" y="4243525"/>
            <a:ext cx="1820365" cy="639191"/>
          </a:xfrm>
          <a:prstGeom prst="bentConnector3">
            <a:avLst>
              <a:gd name="adj1" fmla="val 73409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a gomito 36">
            <a:extLst>
              <a:ext uri="{FF2B5EF4-FFF2-40B4-BE49-F238E27FC236}">
                <a16:creationId xmlns:a16="http://schemas.microsoft.com/office/drawing/2014/main" id="{F5DBBAAE-6188-4505-9DC8-EA792D26EFA3}"/>
              </a:ext>
            </a:extLst>
          </p:cNvPr>
          <p:cNvCxnSpPr>
            <a:cxnSpLocks/>
          </p:cNvCxnSpPr>
          <p:nvPr/>
        </p:nvCxnSpPr>
        <p:spPr>
          <a:xfrm rot="10800000" flipV="1">
            <a:off x="6516210" y="3428999"/>
            <a:ext cx="1960982" cy="973412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asellaDiTesto 48">
            <a:extLst>
              <a:ext uri="{FF2B5EF4-FFF2-40B4-BE49-F238E27FC236}">
                <a16:creationId xmlns:a16="http://schemas.microsoft.com/office/drawing/2014/main" id="{2250C9FE-4FF5-4DDD-A701-2999ACD1D596}"/>
              </a:ext>
            </a:extLst>
          </p:cNvPr>
          <p:cNvSpPr txBox="1"/>
          <p:nvPr/>
        </p:nvSpPr>
        <p:spPr>
          <a:xfrm>
            <a:off x="3545996" y="4801367"/>
            <a:ext cx="125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PERIOSTIO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2773DF64-549D-4091-B9BA-1A3726D12B02}"/>
              </a:ext>
            </a:extLst>
          </p:cNvPr>
          <p:cNvSpPr txBox="1"/>
          <p:nvPr/>
        </p:nvSpPr>
        <p:spPr>
          <a:xfrm>
            <a:off x="8407153" y="5042517"/>
            <a:ext cx="2592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 TESSUTO  COMPATTO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3BFCEFD4-779F-4A74-A0B0-532D6F5C7E6D}"/>
              </a:ext>
            </a:extLst>
          </p:cNvPr>
          <p:cNvSpPr txBox="1"/>
          <p:nvPr/>
        </p:nvSpPr>
        <p:spPr>
          <a:xfrm>
            <a:off x="7741327" y="3893399"/>
            <a:ext cx="2929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TESSUTO SPUGNOSO</a:t>
            </a:r>
          </a:p>
        </p:txBody>
      </p: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B4AC210F-FEE0-47C1-97F6-F33EBCEBBF51}"/>
              </a:ext>
            </a:extLst>
          </p:cNvPr>
          <p:cNvSpPr txBox="1"/>
          <p:nvPr/>
        </p:nvSpPr>
        <p:spPr>
          <a:xfrm>
            <a:off x="7199791" y="2964601"/>
            <a:ext cx="261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MIDOLLO OSSEO</a:t>
            </a:r>
          </a:p>
        </p:txBody>
      </p:sp>
      <p:cxnSp>
        <p:nvCxnSpPr>
          <p:cNvPr id="56" name="Connettore a gomito 55">
            <a:extLst>
              <a:ext uri="{FF2B5EF4-FFF2-40B4-BE49-F238E27FC236}">
                <a16:creationId xmlns:a16="http://schemas.microsoft.com/office/drawing/2014/main" id="{68366475-6485-432E-B578-11363C4C78F9}"/>
              </a:ext>
            </a:extLst>
          </p:cNvPr>
          <p:cNvCxnSpPr>
            <a:cxnSpLocks/>
          </p:cNvCxnSpPr>
          <p:nvPr/>
        </p:nvCxnSpPr>
        <p:spPr>
          <a:xfrm>
            <a:off x="2974982" y="2316163"/>
            <a:ext cx="2769833" cy="1106051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13A74259-C5FE-473C-9734-A7C79C591AD4}"/>
              </a:ext>
            </a:extLst>
          </p:cNvPr>
          <p:cNvSpPr txBox="1"/>
          <p:nvPr/>
        </p:nvSpPr>
        <p:spPr>
          <a:xfrm>
            <a:off x="3108415" y="1894474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SANGUE</a:t>
            </a:r>
          </a:p>
        </p:txBody>
      </p:sp>
    </p:spTree>
    <p:extLst>
      <p:ext uri="{BB962C8B-B14F-4D97-AF65-F5344CB8AC3E}">
        <p14:creationId xmlns:p14="http://schemas.microsoft.com/office/powerpoint/2010/main" val="3873717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271F7C-7E2C-4BE9-9E01-DF0798CCB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7561"/>
          </a:xfrm>
        </p:spPr>
        <p:txBody>
          <a:bodyPr/>
          <a:lstStyle/>
          <a:p>
            <a:r>
              <a:rPr lang="it-IT" dirty="0"/>
              <a:t>LE FORME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3F343F8-BDA6-4888-9C19-15DD5CAB2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2100693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IN BASE ALLE FUNZIONI  CHE SVOLGONO, LE OSSA HANNO FORME DIVERSE:</a:t>
            </a:r>
          </a:p>
          <a:p>
            <a:r>
              <a:rPr lang="it-IT" dirty="0"/>
              <a:t>PIATTE come il cranio, scapole, sterno e rotula</a:t>
            </a:r>
          </a:p>
          <a:p>
            <a:r>
              <a:rPr lang="it-IT" dirty="0"/>
              <a:t>LUNGHE come omero, radio, ulna, femore…</a:t>
            </a:r>
          </a:p>
          <a:p>
            <a:r>
              <a:rPr lang="it-IT" dirty="0"/>
              <a:t>CORTE come vertebre</a:t>
            </a:r>
          </a:p>
        </p:txBody>
      </p:sp>
    </p:spTree>
    <p:extLst>
      <p:ext uri="{BB962C8B-B14F-4D97-AF65-F5344CB8AC3E}">
        <p14:creationId xmlns:p14="http://schemas.microsoft.com/office/powerpoint/2010/main" val="2112272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917005-8227-4DE5-B534-3A4AEE252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ARTICOLAZIONI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F1B23D-072A-4040-8D69-EEEF4B888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Servono per mantenere collegate le ossa tra loro permettendo il movimento.</a:t>
            </a:r>
          </a:p>
          <a:p>
            <a:pPr marL="0" indent="0">
              <a:buNone/>
            </a:pPr>
            <a:r>
              <a:rPr lang="it-IT" dirty="0"/>
              <a:t>Possono essere:</a:t>
            </a:r>
          </a:p>
          <a:p>
            <a:r>
              <a:rPr lang="it-IT" dirty="0"/>
              <a:t>FISSE come il cranio (tranne la mandibola che è mobile)</a:t>
            </a:r>
          </a:p>
          <a:p>
            <a:r>
              <a:rPr lang="it-IT" dirty="0"/>
              <a:t>SEMIMOBILI come la colonna vertebrale</a:t>
            </a:r>
          </a:p>
          <a:p>
            <a:r>
              <a:rPr lang="it-IT" dirty="0"/>
              <a:t>MOBILI come spalla, gomito, polso, anca, ginocchio e caviglia</a:t>
            </a:r>
          </a:p>
        </p:txBody>
      </p:sp>
    </p:spTree>
    <p:extLst>
      <p:ext uri="{BB962C8B-B14F-4D97-AF65-F5344CB8AC3E}">
        <p14:creationId xmlns:p14="http://schemas.microsoft.com/office/powerpoint/2010/main" val="4028738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42E29C-5A35-4ECC-A856-5EC87E091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474" y="609600"/>
            <a:ext cx="8945528" cy="1320800"/>
          </a:xfrm>
        </p:spPr>
        <p:txBody>
          <a:bodyPr/>
          <a:lstStyle/>
          <a:p>
            <a:r>
              <a:rPr lang="it-IT" dirty="0"/>
              <a:t>ARRIVEDERCI AL PROSSIMO APPARATO</a:t>
            </a: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F9C34173-E9DF-491D-B741-904F52624084}"/>
              </a:ext>
            </a:extLst>
          </p:cNvPr>
          <p:cNvPicPr>
            <a:picLocks noGrp="1" noChangeAspect="1" noChangeArrowheads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0691" y="2279526"/>
            <a:ext cx="4599709" cy="4116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0024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Sfaccettatur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235</TotalTime>
  <Words>164</Words>
  <Application>Microsoft Office PowerPoint</Application>
  <PresentationFormat>Widescreen</PresentationFormat>
  <Paragraphs>50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Sfaccettatura</vt:lpstr>
      <vt:lpstr>SISTEMA SCHELETRICO</vt:lpstr>
      <vt:lpstr>INTRODUZIONE</vt:lpstr>
      <vt:lpstr>PARTI PRINCIPALI</vt:lpstr>
      <vt:lpstr>COME è FATTO UN OSSO</vt:lpstr>
      <vt:lpstr>LE FORME </vt:lpstr>
      <vt:lpstr>LE ARTICOLAZIONI</vt:lpstr>
      <vt:lpstr>ARRIVEDERCI AL PROSSIMO APPARATO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SCHELETRICO</dc:title>
  <dc:creator>UNGARO FRANCESCO</dc:creator>
  <cp:lastModifiedBy>UNGARO FRANCESCO</cp:lastModifiedBy>
  <cp:revision>26</cp:revision>
  <dcterms:created xsi:type="dcterms:W3CDTF">2021-11-25T15:47:56Z</dcterms:created>
  <dcterms:modified xsi:type="dcterms:W3CDTF">2021-11-25T22:11:16Z</dcterms:modified>
</cp:coreProperties>
</file>