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4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8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37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3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6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1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9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2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3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5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3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3BF7F-2DA0-4841-AC9E-ACE9ACABE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40528"/>
            <a:ext cx="9448800" cy="228797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     </a:t>
            </a:r>
            <a:r>
              <a:rPr lang="it-IT" i="1" dirty="0">
                <a:latin typeface="Algerian" panose="04020705040A02060702" pitchFamily="82" charset="0"/>
                <a:cs typeface="Calibri" panose="020F0502020204030204" pitchFamily="34" charset="0"/>
              </a:rPr>
              <a:t>L’alimentazione </a:t>
            </a:r>
            <a:br>
              <a:rPr lang="it-IT" i="1" dirty="0">
                <a:latin typeface="Algerian" panose="04020705040A02060702" pitchFamily="82" charset="0"/>
                <a:cs typeface="Calibri" panose="020F0502020204030204" pitchFamily="34" charset="0"/>
              </a:rPr>
            </a:br>
            <a:r>
              <a:rPr lang="it-IT" i="1" dirty="0">
                <a:latin typeface="Algerian" panose="04020705040A02060702" pitchFamily="82" charset="0"/>
                <a:cs typeface="Calibri" panose="020F0502020204030204" pitchFamily="34" charset="0"/>
              </a:rPr>
              <a:t>e </a:t>
            </a:r>
            <a:br>
              <a:rPr lang="it-IT" i="1" dirty="0">
                <a:latin typeface="Algerian" panose="04020705040A02060702" pitchFamily="82" charset="0"/>
                <a:cs typeface="Calibri" panose="020F0502020204030204" pitchFamily="34" charset="0"/>
              </a:rPr>
            </a:br>
            <a:r>
              <a:rPr lang="it-IT" i="1" dirty="0">
                <a:latin typeface="Algerian" panose="04020705040A02060702" pitchFamily="82" charset="0"/>
                <a:cs typeface="Calibri" panose="020F0502020204030204" pitchFamily="34" charset="0"/>
              </a:rPr>
              <a:t>l’apparato digerente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8F51FC-FB6F-41F7-88B6-588D36DB4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37" y="5273040"/>
            <a:ext cx="3551463" cy="975754"/>
          </a:xfrm>
        </p:spPr>
        <p:txBody>
          <a:bodyPr>
            <a:normAutofit/>
          </a:bodyPr>
          <a:lstStyle/>
          <a:p>
            <a:r>
              <a:rPr lang="it-IT" dirty="0"/>
              <a:t>Mirko Ponziano 5^E </a:t>
            </a:r>
          </a:p>
          <a:p>
            <a:r>
              <a:rPr lang="it-IT" dirty="0"/>
              <a:t>Maestra Giuva Anna Maria</a:t>
            </a:r>
          </a:p>
        </p:txBody>
      </p:sp>
      <p:pic>
        <p:nvPicPr>
          <p:cNvPr id="6" name="01-Concerto No.1 in D Major RV 269 _SPRING_ - Allegro-American Baroque">
            <a:hlinkClick r:id="" action="ppaction://media"/>
            <a:extLst>
              <a:ext uri="{FF2B5EF4-FFF2-40B4-BE49-F238E27FC236}">
                <a16:creationId xmlns:a16="http://schemas.microsoft.com/office/drawing/2014/main" id="{C10602A4-E7E9-4548-A53C-EC70EAABE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0565" y="6141085"/>
            <a:ext cx="487363" cy="487363"/>
          </a:xfrm>
          <a:prstGeom prst="rect">
            <a:avLst/>
          </a:prstGeom>
        </p:spPr>
      </p:pic>
      <p:pic>
        <p:nvPicPr>
          <p:cNvPr id="8" name="WhatsApp Audio 2021-12-09 at 18.39.17">
            <a:hlinkClick r:id="" action="ppaction://media"/>
            <a:extLst>
              <a:ext uri="{FF2B5EF4-FFF2-40B4-BE49-F238E27FC236}">
                <a16:creationId xmlns:a16="http://schemas.microsoft.com/office/drawing/2014/main" id="{C1C5E7C9-829C-4725-ACE9-0C6F68B565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4085" y="6832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8293" numSld="1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62FC94-870D-4679-86A1-D00A501689B6}"/>
              </a:ext>
            </a:extLst>
          </p:cNvPr>
          <p:cNvSpPr txBox="1"/>
          <p:nvPr/>
        </p:nvSpPr>
        <p:spPr>
          <a:xfrm>
            <a:off x="193040" y="962749"/>
            <a:ext cx="1107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i="1" dirty="0"/>
              <a:t>GRAZIE PER L’ATTENZIONE     ARRIVEDERCI </a:t>
            </a:r>
          </a:p>
          <a:p>
            <a:pPr algn="just"/>
            <a:r>
              <a:rPr lang="it-IT" sz="6000" i="1" dirty="0"/>
              <a:t>ALLA PROSSIMA</a:t>
            </a:r>
            <a:r>
              <a:rPr lang="it-IT" sz="6000" dirty="0"/>
              <a:t>  </a:t>
            </a:r>
          </a:p>
          <a:p>
            <a:pPr algn="r"/>
            <a:endParaRPr lang="it-IT" sz="6000" dirty="0"/>
          </a:p>
          <a:p>
            <a:pPr algn="r"/>
            <a:endParaRPr lang="it-IT" sz="6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35B2DB-C4C2-4EFC-8829-471EAC0CF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330" y="1901809"/>
            <a:ext cx="4547720" cy="37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87985-FA84-4359-A912-2DD7D6D2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L’alimentazione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4CF1A-5DA4-41F8-97C2-F11407C6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95884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Tutti abbiamo bisogno di mangiare per vivere perché il cibo serve per:</a:t>
            </a:r>
          </a:p>
          <a:p>
            <a:pPr algn="just"/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ricavare energia;</a:t>
            </a:r>
          </a:p>
          <a:p>
            <a:pPr algn="just"/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fabbricare i materiali per rinnovare i tessuti;</a:t>
            </a:r>
          </a:p>
          <a:p>
            <a:pPr algn="just"/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Proteggere il corpo dalle malattie.                                             </a:t>
            </a:r>
            <a:endParaRPr lang="it-IT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Gli esseri umani, però sono organismi </a:t>
            </a:r>
            <a:r>
              <a:rPr lang="it-IT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eterotrofi</a:t>
            </a:r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cioè devono nutrirsi di altri organismi per sopravvivere. </a:t>
            </a:r>
          </a:p>
          <a:p>
            <a:pPr marL="0" indent="0" algn="just">
              <a:buNone/>
            </a:pPr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L’alimentazione è l’insieme dei processi che forniscono al nostro corpo le sostanze indispensabili alla vita. Queste sostanze sono chiamate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Sostanze</a:t>
            </a:r>
            <a:r>
              <a:rPr lang="it-IT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nutriti</a:t>
            </a:r>
            <a:r>
              <a:rPr lang="it-IT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ve e sono contenute in proporzioni diverse nei vari alimenti </a:t>
            </a:r>
          </a:p>
          <a:p>
            <a:pPr algn="l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F919D8-8CF6-4593-8313-54F02208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540" y="2194560"/>
            <a:ext cx="4536489" cy="37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70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A41CF-E5C2-4F39-B423-1D14809F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Quali sono Le sostanze nutritive?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327524-D3E3-462A-AD72-6B4052D59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974" y="1948480"/>
            <a:ext cx="5253625" cy="42702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4400" b="1" i="0" u="none" strike="noStrike" baseline="0" dirty="0">
                <a:solidFill>
                  <a:srgbClr val="FF0000"/>
                </a:solidFill>
                <a:latin typeface="Calibri-Bold"/>
              </a:rPr>
              <a:t>I carboidrati</a:t>
            </a:r>
          </a:p>
          <a:p>
            <a:pPr algn="just"/>
            <a:r>
              <a:rPr lang="it-IT" sz="2000" b="0" i="0" u="none" strike="noStrike" baseline="0" dirty="0">
                <a:latin typeface="Calibri" panose="020F0502020204030204" pitchFamily="34" charset="0"/>
              </a:rPr>
              <a:t>Forniscono </a:t>
            </a:r>
            <a:r>
              <a:rPr lang="it-IT" sz="2000" b="1" i="0" u="none" strike="noStrike" baseline="0" dirty="0">
                <a:latin typeface="Calibri-Bold"/>
              </a:rPr>
              <a:t>energia </a:t>
            </a:r>
            <a:r>
              <a:rPr lang="it-IT" sz="2000" b="0" i="0" u="none" strike="noStrike" baseline="0" dirty="0">
                <a:latin typeface="Calibri" panose="020F0502020204030204" pitchFamily="34" charset="0"/>
              </a:rPr>
              <a:t>che può essere utilizzata </a:t>
            </a:r>
            <a:r>
              <a:rPr lang="it-IT" sz="2000" dirty="0">
                <a:latin typeface="Calibri" panose="020F0502020204030204" pitchFamily="34" charset="0"/>
              </a:rPr>
              <a:t>rapidamente dalle cellule. Sono contenuti nella pasta , nel riso, nel pane e nelle patate. Si possono  anche chiamare zuccheri o glucidi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S•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che si trova nei cereali e</a:t>
            </a:r>
          </a:p>
          <a:p>
            <a:pPr algn="just"/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nelle patate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6F4A81-2CA2-4BD0-A329-61C099C5D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48480"/>
            <a:ext cx="5657849" cy="427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proteine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Forniscono il materiale per la costruzione delle cellule e dei tessuti e per sostituire quelli danneggiati. Si trovano in alimenti di origine animale (carne, pesce, uova, latte) e vegetale (cereali e legumi)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 Carboidrati: cosa sono e dove si trovano | Blog AbanoMed">
            <a:extLst>
              <a:ext uri="{FF2B5EF4-FFF2-40B4-BE49-F238E27FC236}">
                <a16:creationId xmlns:a16="http://schemas.microsoft.com/office/drawing/2014/main" id="{7FCEDED0-A291-427C-80E0-6D3F9CFE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1" y="4381500"/>
            <a:ext cx="4895849" cy="17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ine animali o vegetali: quali scegliere? - Project inVictus">
            <a:extLst>
              <a:ext uri="{FF2B5EF4-FFF2-40B4-BE49-F238E27FC236}">
                <a16:creationId xmlns:a16="http://schemas.microsoft.com/office/drawing/2014/main" id="{808E87E2-1BB0-47FE-AA5A-011202227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4381500"/>
            <a:ext cx="4562474" cy="17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0C2F8E-3327-4025-A128-1FEC0EE8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Quali sono le sostanze nutritive?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0F674B-38C2-4492-ABBA-B7FC077A451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Forniscono energia di riserva, che viene utilizzata quando non è sufficiente l’energia fornita dagli zuccheri. La loro digestione è più lunga e complessa di quella degli zuccheri. Si trovano in alimenti di origine animale (burro, insaccati…) o vegetale (olio).</a:t>
            </a:r>
          </a:p>
          <a:p>
            <a:pPr algn="just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EE04C8-25F3-47AA-A91E-C804303CE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000" dirty="0">
                <a:solidFill>
                  <a:srgbClr val="FF0000"/>
                </a:solidFill>
              </a:rPr>
              <a:t>Le vitamine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B7E9737-9157-478C-9D61-FEDDFE60E1F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Svolgono una funzione regolatrice, ad esempio la vitamina D serve a fissare il calcio nelle ossa. Si trovano soprattutto nella frutta e nella verdura.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0B8B6D4-DDC7-4697-BE00-CBED5B46D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L’acqua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04F7993-23C1-4B17-A80E-76C00ECD3D3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54264" y="2812350"/>
            <a:ext cx="3456432" cy="3314132"/>
          </a:xfrm>
        </p:spPr>
        <p:txBody>
          <a:bodyPr/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E’ importante per il nostro benessere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perchè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serve a portare a ogni parte del corpo le sostanze nutritive e serve  inoltre per altre funzioni (come la digestione, la sudorazione) che avvengono nel corpo</a:t>
            </a:r>
            <a:r>
              <a:rPr lang="it-IT" dirty="0"/>
              <a:t>;</a:t>
            </a:r>
          </a:p>
          <a:p>
            <a:pPr algn="l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4CED404-12ED-4CB4-AC71-2B05B1B8E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I grassi</a:t>
            </a:r>
          </a:p>
        </p:txBody>
      </p:sp>
      <p:pic>
        <p:nvPicPr>
          <p:cNvPr id="1026" name="Picture 2" descr="MACRONUTRIENTI: I grassi">
            <a:extLst>
              <a:ext uri="{FF2B5EF4-FFF2-40B4-BE49-F238E27FC236}">
                <a16:creationId xmlns:a16="http://schemas.microsoft.com/office/drawing/2014/main" id="{9F0E36F1-7F04-4A7D-B462-21984851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5" y="4558418"/>
            <a:ext cx="3456432" cy="17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tamine per la memoria: le tre migliori vitamine | Carepharm">
            <a:extLst>
              <a:ext uri="{FF2B5EF4-FFF2-40B4-BE49-F238E27FC236}">
                <a16:creationId xmlns:a16="http://schemas.microsoft.com/office/drawing/2014/main" id="{EDABDB8E-E22F-4DAC-AFE6-7BB7FBBF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4628658"/>
            <a:ext cx="329192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e leggere l'etichetta dell'acqua minerale – Dottor Paolo Carta">
            <a:extLst>
              <a:ext uri="{FF2B5EF4-FFF2-40B4-BE49-F238E27FC236}">
                <a16:creationId xmlns:a16="http://schemas.microsoft.com/office/drawing/2014/main" id="{1078CE37-4E15-4EA6-BC04-EC959611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98" y="4792029"/>
            <a:ext cx="2824162" cy="15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7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4EEBC-3067-4601-86F2-740FE1A3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5"/>
            <a:ext cx="4114800" cy="1087885"/>
          </a:xfrm>
        </p:spPr>
        <p:txBody>
          <a:bodyPr/>
          <a:lstStyle/>
          <a:p>
            <a:pPr algn="ctr"/>
            <a:r>
              <a:rPr lang="it-IT" dirty="0"/>
              <a:t>La piramide alimentare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4534FC7-029C-4DA8-BB5E-6CD149CC6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4030" y="740886"/>
            <a:ext cx="5724049" cy="5324634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9D80DC-5E57-4A73-BBED-6EF3F107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727200"/>
            <a:ext cx="4114800" cy="4693920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3200" b="0" i="0" u="none" strike="noStrike" baseline="0" dirty="0">
                <a:latin typeface="Calibri" panose="020F0502020204030204" pitchFamily="34" charset="0"/>
              </a:rPr>
              <a:t>Per seguire un’</a:t>
            </a:r>
            <a:r>
              <a:rPr lang="it-IT" sz="3200" b="1" i="0" u="none" strike="noStrike" baseline="0" dirty="0">
                <a:latin typeface="Calibri-Bold"/>
              </a:rPr>
              <a:t>alimentazione varia e completa</a:t>
            </a:r>
            <a:r>
              <a:rPr lang="it-IT" sz="3200" b="0" i="0" u="none" strike="noStrike" baseline="0" dirty="0">
                <a:latin typeface="Calibri" panose="020F0502020204030204" pitchFamily="34" charset="0"/>
              </a:rPr>
              <a:t>, i nutrizionisti ci hanno indicato, attraverso un diagramma chiamato </a:t>
            </a:r>
            <a:r>
              <a:rPr lang="it-IT" sz="3200" b="1" i="0" u="none" strike="noStrike" baseline="0" dirty="0">
                <a:latin typeface="Calibri" panose="020F0502020204030204" pitchFamily="34" charset="0"/>
              </a:rPr>
              <a:t>Piramide Alimentare, </a:t>
            </a:r>
            <a:r>
              <a:rPr lang="it-IT" sz="3200" b="0" i="0" u="none" strike="noStrike" baseline="0" dirty="0">
                <a:latin typeface="Calibri" panose="020F0502020204030204" pitchFamily="34" charset="0"/>
              </a:rPr>
              <a:t>quali alimenti dobbiamo sempre assumere e quali principi nutritivi contengono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Alla 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della piramide abbiamo i cibi da consumare quotidianamente e più volte al giorno, mentre salendo ai livelli più alti la frequenza di consumo diminuisce sempre di più.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Non ci sono alimenti esclusi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dalla piramide: tutte le categorie sono importanti per apportare i giusti nutrienti, quello che cambia è la frequenza di consumo che nel caso di determinati alimenti è bene limitare</a:t>
            </a:r>
            <a:endParaRPr lang="it-IT" sz="32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45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9580B-FA2D-4D1C-A73C-0AF44E33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L’apparato digerente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CEB2D1-523F-4348-9A4A-6C4D009B7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cibo che mangiamo è formato da molecole troppo grosse, che non possono essere assorbite dal nostro organismo. </a:t>
            </a:r>
          </a:p>
          <a:p>
            <a:r>
              <a:rPr lang="it-IT" dirty="0"/>
              <a:t>Diversi organi collegati tra  loro riducono queste molecole in strutture più piccole, che così possono essere assorbite, entrare nella circolazione sanguigna e raggiungere tutte le cellule del corpo.</a:t>
            </a:r>
          </a:p>
          <a:p>
            <a:r>
              <a:rPr lang="it-IT" dirty="0"/>
              <a:t>L’insieme di questi organi forma </a:t>
            </a:r>
            <a:r>
              <a:rPr lang="it-IT" b="1" dirty="0"/>
              <a:t>l’apparato digerente </a:t>
            </a:r>
            <a:r>
              <a:rPr lang="it-IT" dirty="0"/>
              <a:t>e il processo di trasformazione prende il nome di </a:t>
            </a:r>
            <a:r>
              <a:rPr lang="it-IT" b="1" dirty="0"/>
              <a:t>digestione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53528D1-E351-4E89-8AD0-1B204CC079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9040" y="2286000"/>
            <a:ext cx="4931410" cy="3241040"/>
          </a:xfrm>
        </p:spPr>
      </p:pic>
    </p:spTree>
    <p:extLst>
      <p:ext uri="{BB962C8B-B14F-4D97-AF65-F5344CB8AC3E}">
        <p14:creationId xmlns:p14="http://schemas.microsoft.com/office/powerpoint/2010/main" val="318811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611E1-9D91-48AB-8EA6-5C2AFCD3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/>
              <a:t>L’apparato digerente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E6F4D3-BAE7-4516-9ADE-1BC3AB1AFF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it-IT" sz="1800" b="0" i="0" u="none" strike="noStrike" baseline="0" dirty="0">
                <a:latin typeface="Calibri" panose="020F0502020204030204" pitchFamily="34" charset="0"/>
              </a:rPr>
              <a:t>L’</a:t>
            </a:r>
            <a:r>
              <a:rPr lang="it-IT" sz="1800" b="1" i="0" u="none" strike="noStrike" baseline="0" dirty="0">
                <a:latin typeface="Calibri-Bold"/>
              </a:rPr>
              <a:t>apparato digerente 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è un lungo tubo (10-12 metri nell’adulto) di diametro variabile.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Calibri" panose="020F0502020204030204" pitchFamily="34" charset="0"/>
              </a:rPr>
              <a:t>È composto dalla</a:t>
            </a: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latin typeface="Calibri-Bold"/>
              </a:rPr>
              <a:t>bocca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, </a:t>
            </a: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</a:rPr>
              <a:t>dalla </a:t>
            </a:r>
            <a:r>
              <a:rPr lang="it-IT" sz="1800" b="1" i="0" u="none" strike="noStrike" baseline="0" dirty="0">
                <a:latin typeface="Calibri-Bold"/>
              </a:rPr>
              <a:t>faringe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, </a:t>
            </a: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</a:rPr>
              <a:t>dall’</a:t>
            </a:r>
            <a:r>
              <a:rPr lang="it-IT" sz="1800" b="1" i="0" u="none" strike="noStrike" baseline="0" dirty="0">
                <a:latin typeface="Calibri-Bold"/>
              </a:rPr>
              <a:t>esofago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, </a:t>
            </a:r>
          </a:p>
          <a:p>
            <a:pPr algn="l"/>
            <a:r>
              <a:rPr lang="it-IT" sz="1800" dirty="0">
                <a:latin typeface="Calibri" panose="020F0502020204030204" pitchFamily="34" charset="0"/>
              </a:rPr>
              <a:t>d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allo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b="1" i="0" u="none" strike="noStrike" baseline="0" dirty="0">
                <a:latin typeface="Calibri-Bold"/>
              </a:rPr>
              <a:t>stomaco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, </a:t>
            </a: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</a:rPr>
              <a:t>dall’</a:t>
            </a:r>
            <a:r>
              <a:rPr lang="it-IT" sz="1800" b="1" i="0" u="none" strike="noStrike" baseline="0" dirty="0">
                <a:latin typeface="Calibri-Bold"/>
              </a:rPr>
              <a:t>intestino 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(formato da intestino tenue e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Calibri" panose="020F0502020204030204" pitchFamily="34" charset="0"/>
              </a:rPr>
              <a:t>     intestino crasso) </a:t>
            </a: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</a:rPr>
              <a:t> termina con l’</a:t>
            </a:r>
            <a:r>
              <a:rPr lang="it-IT" sz="1800" b="1" i="0" u="none" strike="noStrike" baseline="0" dirty="0">
                <a:latin typeface="Calibri-Bold"/>
              </a:rPr>
              <a:t>ano</a:t>
            </a:r>
            <a:r>
              <a:rPr lang="it-IT" sz="1800" b="0" i="0" u="none" strike="noStrike" baseline="0" dirty="0">
                <a:latin typeface="Calibri" panose="020F0502020204030204" pitchFamily="34" charset="0"/>
              </a:rPr>
              <a:t>.</a:t>
            </a:r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8B5083C-5FE5-451B-AA23-469024C831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8560" y="1757681"/>
            <a:ext cx="4673600" cy="4460558"/>
          </a:xfrm>
        </p:spPr>
      </p:pic>
    </p:spTree>
    <p:extLst>
      <p:ext uri="{BB962C8B-B14F-4D97-AF65-F5344CB8AC3E}">
        <p14:creationId xmlns:p14="http://schemas.microsoft.com/office/powerpoint/2010/main" val="210387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157CB-DDD3-40C1-96FA-AB4B036C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797625"/>
          </a:xfrm>
        </p:spPr>
        <p:txBody>
          <a:bodyPr/>
          <a:lstStyle/>
          <a:p>
            <a:r>
              <a:rPr lang="it-IT" dirty="0"/>
              <a:t>La digestione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DB4C4D-19AC-4AD2-AF40-8868D145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8" y="3774244"/>
            <a:ext cx="3451582" cy="574040"/>
          </a:xfrm>
        </p:spPr>
        <p:txBody>
          <a:bodyPr/>
          <a:lstStyle/>
          <a:p>
            <a:r>
              <a:rPr lang="it-IT" dirty="0"/>
              <a:t>…….IN BOCCA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EEA40ABA-4257-4293-B4D0-71BF6E1002B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88618" y="1648394"/>
            <a:ext cx="3451582" cy="2037080"/>
          </a:xfrm>
        </p:spPr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3613B70-769A-4C7D-8E9B-6E2AFFA0D3B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8" y="4437055"/>
            <a:ext cx="3451582" cy="145364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L’azione meccanica dei denti tritura il cibo e con l’aiuto della lingua lo impasta con la saliva, che viene prodotta dalle ghiandole salivari. Il cibo triturato diventa poltiglia chiamato </a:t>
            </a:r>
            <a:r>
              <a:rPr lang="it-IT" b="1" dirty="0"/>
              <a:t>bolo alimentare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1738BC9-664A-4956-8B17-19AEF2FE5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263" y="3774243"/>
            <a:ext cx="3448935" cy="574040"/>
          </a:xfrm>
        </p:spPr>
        <p:txBody>
          <a:bodyPr/>
          <a:lstStyle/>
          <a:p>
            <a:r>
              <a:rPr lang="it-IT" dirty="0"/>
              <a:t>……NELLO STOMACO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2ADE7BC-B7C5-495E-BA2B-FFB1FE1E35F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4" y="4437053"/>
            <a:ext cx="3448935" cy="1781632"/>
          </a:xfrm>
        </p:spPr>
        <p:txBody>
          <a:bodyPr>
            <a:noAutofit/>
          </a:bodyPr>
          <a:lstStyle/>
          <a:p>
            <a:pPr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Inizia la vera e propria digestione. Lo stomaco ha la forma di un sacchetto. Nella mucosa dello stomaco si trovano milioni di ghiandole che producono succhi gastrici e muco.</a:t>
            </a:r>
            <a:r>
              <a:rPr lang="it-IT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pareti muscolari </a:t>
            </a:r>
            <a:r>
              <a:rPr lang="it-IT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dello stomaco </a:t>
            </a:r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contraendosi </a:t>
            </a:r>
            <a:r>
              <a:rPr lang="it-IT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impastano il bolo con gli enzimi digestivi .Il bolo diventa </a:t>
            </a:r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chilo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C384328-F1B2-4E0D-A62D-637CA15CD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9731" y="3685474"/>
            <a:ext cx="3456469" cy="662809"/>
          </a:xfrm>
        </p:spPr>
        <p:txBody>
          <a:bodyPr/>
          <a:lstStyle/>
          <a:p>
            <a:r>
              <a:rPr lang="it-IT" dirty="0"/>
              <a:t>…..NELL’INTESTINO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DA46087C-D1FD-432E-809A-17E018724B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1" y="4348282"/>
            <a:ext cx="3452445" cy="20321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Nell’intestino termina la digestione L’intestino è un tubo ripiegato su se stesso, lungo circa 8 metri.  Si divide in intestino tenue e crasso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Nell’intestino tenue si completa la digestione e avviene l’assorbimento delle sostanze digerite, che passano nella circolazione sanguigna e linfatica.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Nell’intestino crasso si riassorbe l’acqua e si formano le feci, che viene </a:t>
            </a:r>
            <a:r>
              <a:rPr lang="it-IT" dirty="0" err="1"/>
              <a:t>poiespulso</a:t>
            </a:r>
            <a:r>
              <a:rPr lang="it-IT" dirty="0"/>
              <a:t> dall’ano.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F826A24-85DD-4D97-8298-C4822A59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2" y="1648394"/>
            <a:ext cx="3447878" cy="2037080"/>
          </a:xfrm>
          <a:prstGeom prst="rect">
            <a:avLst/>
          </a:prstGeom>
        </p:spPr>
      </p:pic>
      <p:pic>
        <p:nvPicPr>
          <p:cNvPr id="22" name="Segnaposto immagine 21">
            <a:extLst>
              <a:ext uri="{FF2B5EF4-FFF2-40B4-BE49-F238E27FC236}">
                <a16:creationId xmlns:a16="http://schemas.microsoft.com/office/drawing/2014/main" id="{5F6DEEC1-8AEE-4D57-B1DA-B868701F66C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3185" b="13185"/>
          <a:stretch>
            <a:fillRect/>
          </a:stretch>
        </p:blipFill>
        <p:spPr>
          <a:xfrm>
            <a:off x="4349921" y="1648394"/>
            <a:ext cx="3448936" cy="203708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F6BB9C6-F7BD-4781-A3EF-B702264AB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626" y="3913977"/>
            <a:ext cx="3450635" cy="434307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EBE5242A-2941-42F7-A835-4ED743734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141" y="1664745"/>
            <a:ext cx="3456469" cy="20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A86BE-C687-459E-8F1D-2FCAEC1E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errori da evitare per avere una buona digestione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DB5842-EF24-4F9B-A360-809CE6392A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Spesso dopo i pasti si avvertono fastidiosi disturbi legati alla </a:t>
            </a:r>
            <a:r>
              <a:rPr lang="it-I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digestione</a:t>
            </a: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quali </a:t>
            </a:r>
            <a:r>
              <a:rPr lang="it-I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acidità</a:t>
            </a: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senso di </a:t>
            </a:r>
            <a:r>
              <a:rPr lang="it-I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gonfiore</a:t>
            </a: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pesantezza</a:t>
            </a:r>
            <a:r>
              <a:rPr lang="it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se ne attribuisce la causa soprattutto all’alimentazione ma a volte la difficoltà digestiva è dovuta ad alcuni errori comportamentali: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Posizione corretta a tavola</a:t>
            </a:r>
            <a:r>
              <a:rPr lang="it-IT" sz="1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Occorre consumare i pasti seduti e con la schiena ben diritta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Ansia</a:t>
            </a:r>
            <a:r>
              <a:rPr lang="it-IT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agitazione</a:t>
            </a:r>
            <a:r>
              <a:rPr lang="it-IT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preoccupazioni e arrabbiature possono influire sui processi digestivi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cibi difficili da digerire</a:t>
            </a:r>
            <a:r>
              <a:rPr lang="it-IT" sz="1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proteine di origine animale, quali i formaggi grassi e la carne, rallentano la digestione, perché richiedono tempi lunghi per essere digerite. </a:t>
            </a:r>
            <a:endParaRPr lang="it-IT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82F6F0E-F24E-4D44-98F7-CB4531DC1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6000"/>
            <a:ext cx="5334000" cy="3515359"/>
          </a:xfrm>
        </p:spPr>
      </p:pic>
    </p:spTree>
    <p:extLst>
      <p:ext uri="{BB962C8B-B14F-4D97-AF65-F5344CB8AC3E}">
        <p14:creationId xmlns:p14="http://schemas.microsoft.com/office/powerpoint/2010/main" val="278855274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524</TotalTime>
  <Words>796</Words>
  <Application>Microsoft Office PowerPoint</Application>
  <PresentationFormat>Widescreen</PresentationFormat>
  <Paragraphs>59</Paragraphs>
  <Slides>10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Algerian</vt:lpstr>
      <vt:lpstr>Arial</vt:lpstr>
      <vt:lpstr>ArialMT</vt:lpstr>
      <vt:lpstr>Calibri</vt:lpstr>
      <vt:lpstr>Calibri-Bold</vt:lpstr>
      <vt:lpstr>Century Gothic</vt:lpstr>
      <vt:lpstr>Scia di vapore</vt:lpstr>
      <vt:lpstr>     L’alimentazione  e  l’apparato digerente</vt:lpstr>
      <vt:lpstr>L’alimentazione</vt:lpstr>
      <vt:lpstr>Quali sono Le sostanze nutritive?</vt:lpstr>
      <vt:lpstr>Quali sono le sostanze nutritive?</vt:lpstr>
      <vt:lpstr>La piramide alimentare</vt:lpstr>
      <vt:lpstr>L’apparato digerente</vt:lpstr>
      <vt:lpstr>L’apparato digerente</vt:lpstr>
      <vt:lpstr>La digestione</vt:lpstr>
      <vt:lpstr>Gli errori da evitare per avere una buona digestione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L’alimentazione  e  l’apparato digerente</dc:title>
  <dc:creator>lucia ceddia</dc:creator>
  <cp:lastModifiedBy>lucia ceddia</cp:lastModifiedBy>
  <cp:revision>7</cp:revision>
  <dcterms:created xsi:type="dcterms:W3CDTF">2021-12-09T05:37:45Z</dcterms:created>
  <dcterms:modified xsi:type="dcterms:W3CDTF">2021-12-09T18:27:17Z</dcterms:modified>
</cp:coreProperties>
</file>