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1E3097-9672-4D3A-A4D7-24DFA5815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732" y="1864311"/>
            <a:ext cx="9799468" cy="1564689"/>
          </a:xfrm>
        </p:spPr>
        <p:txBody>
          <a:bodyPr>
            <a:normAutofit/>
          </a:bodyPr>
          <a:lstStyle/>
          <a:p>
            <a:r>
              <a:rPr lang="it-IT" sz="4400" dirty="0"/>
              <a:t>La seconda guerra MONDIALE </a:t>
            </a:r>
            <a:br>
              <a:rPr lang="it-IT" sz="4400" dirty="0"/>
            </a:br>
            <a:r>
              <a:rPr lang="it-IT" sz="4400" dirty="0"/>
              <a:t>                     a foggia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2AE6FB4-59F4-4445-B4AE-9BEA6EC4A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4361" y="4394446"/>
            <a:ext cx="9448800" cy="1129661"/>
          </a:xfrm>
        </p:spPr>
        <p:txBody>
          <a:bodyPr>
            <a:normAutofit lnSpcReduction="10000"/>
          </a:bodyPr>
          <a:lstStyle/>
          <a:p>
            <a:r>
              <a:rPr lang="it-IT" dirty="0"/>
              <a:t>Padalino Biagio e Ponziano Mirko 5 </a:t>
            </a:r>
            <a:r>
              <a:rPr lang="it-IT" dirty="0" err="1"/>
              <a:t>sez.E</a:t>
            </a:r>
            <a:endParaRPr lang="it-IT" dirty="0"/>
          </a:p>
          <a:p>
            <a:r>
              <a:rPr lang="it-IT" dirty="0"/>
              <a:t>Maestra Galantini Maria Rosaria </a:t>
            </a:r>
          </a:p>
          <a:p>
            <a:r>
              <a:rPr lang="it-IT" dirty="0"/>
              <a:t>A.S. 2021/2022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8236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FFA55E-7252-4536-A35C-9638FDA4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949911"/>
            <a:ext cx="8610600" cy="612559"/>
          </a:xfrm>
        </p:spPr>
        <p:txBody>
          <a:bodyPr>
            <a:normAutofit fontScale="90000"/>
          </a:bodyPr>
          <a:lstStyle/>
          <a:p>
            <a:r>
              <a:rPr lang="it-IT" dirty="0"/>
              <a:t>FOGGIA PRIMA DEI BOMBARDAMENTI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8BF06A-CC00-4C19-9214-80F1BED08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58283"/>
            <a:ext cx="5130538" cy="512241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Foggia divenne uno dei principali teatri di guerra del secondo conflitto mondiale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capoluogo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dauno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era  un importante  snodo ferroviario, oltre che  una base strategica utilizzata dalle truppe naziste per attaccare gli alleati nel Mediterraneo.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Nei primi</a:t>
            </a:r>
            <a:r>
              <a:rPr lang="it-I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due anni e mezzo di guerra, il capoluogo </a:t>
            </a:r>
            <a:r>
              <a:rPr lang="it-IT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dauno</a:t>
            </a:r>
            <a:r>
              <a:rPr lang="it-I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era stato risparmiato dalle incursioni aeree dei velivoli nemici. Questa situazione aveva, erroneamente, fatto credere ai  foggiani  che la città godesse della protezione di Maria SS</a:t>
            </a: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dei Sette Veli, la quale, tramite una nube, avrebbe occultato la città alla vista dei piloti nemici;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vita a Foggia prima dei bombardamenti procedeva tranquillamente e, solo quando veniva sorvolata dagli aerei caccia dei nemici, suonava l’allarme e la popolazione si recava nei vari rifugi sparsi in tutta la città, anche se con il passare del tempo per la popolazione era diventata la normalità</a:t>
            </a:r>
            <a:r>
              <a:rPr lang="it-IT" sz="1800" dirty="0">
                <a:latin typeface="Bembo" panose="02020502050201020203" pitchFamily="18" charset="0"/>
                <a:ea typeface="Calibri" panose="020F0502020204030204" pitchFamily="34" charset="0"/>
                <a:cs typeface="Bembo" panose="02020502050201020203" pitchFamily="18" charset="0"/>
              </a:rPr>
              <a:t>.</a:t>
            </a:r>
            <a:endParaRPr lang="it-IT" sz="1800" dirty="0">
              <a:effectLst/>
              <a:latin typeface="Bembo" panose="02020502050201020203" pitchFamily="18" charset="0"/>
              <a:ea typeface="Calibri" panose="020F0502020204030204" pitchFamily="34" charset="0"/>
              <a:cs typeface="Bembo" panose="02020502050201020203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DE418F0-2A53-43B8-ADE5-9B0BC4D66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662" y="1562470"/>
            <a:ext cx="3879541" cy="46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0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74C7B8-791E-40FD-817F-EF501FC1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966" y="764373"/>
            <a:ext cx="9544234" cy="1293028"/>
          </a:xfrm>
        </p:spPr>
        <p:txBody>
          <a:bodyPr>
            <a:normAutofit/>
          </a:bodyPr>
          <a:lstStyle/>
          <a:p>
            <a:r>
              <a:rPr lang="it-IT" dirty="0"/>
              <a:t>FOGGIA DOPO I BOMBARDAMENTI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79EA65-F7CA-4A5F-8CB5-5441C7CB93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maggio del 1943, gli americani, invece, decisero di sferrare l’offensiva su Foggia, per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distruggere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campi di aviazione della città  indispensabili per avere il controllo dell’Europa meridionale e del Mediterraneo. </a:t>
            </a:r>
          </a:p>
          <a:p>
            <a:pPr algn="just"/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31 maggio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bombardieri americani, in partenza dagli aeroporti del nord-Africa, presero di mira gli aeroporti foggiani, attuando la tattica del bombardamento a tappeto sulla città. </a:t>
            </a:r>
          </a:p>
          <a:p>
            <a:pPr algn="just"/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 cittadini foggiani non fu neanche risparmiato il criminale mitragliamento da parte dei velivoli nemici.</a:t>
            </a:r>
            <a:endParaRPr lang="it-IT" dirty="0"/>
          </a:p>
          <a:p>
            <a:endParaRPr lang="it-IT" dirty="0"/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87F0D448-0941-4CD8-97C4-F7896F9719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44210"/>
            <a:ext cx="5334000" cy="3755391"/>
          </a:xfrm>
        </p:spPr>
      </p:pic>
    </p:spTree>
    <p:extLst>
      <p:ext uri="{BB962C8B-B14F-4D97-AF65-F5344CB8AC3E}">
        <p14:creationId xmlns:p14="http://schemas.microsoft.com/office/powerpoint/2010/main" val="300356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08A29B-F059-4A0B-9D82-F6A9C6CF1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908" y="764373"/>
            <a:ext cx="9322292" cy="1293028"/>
          </a:xfrm>
        </p:spPr>
        <p:txBody>
          <a:bodyPr/>
          <a:lstStyle/>
          <a:p>
            <a:r>
              <a:rPr lang="it-IT" dirty="0"/>
              <a:t>FOGGIA DOPO I BOMBARDAMENTI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A6808D-1848-4E8D-8979-EFE6976721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Bembo" panose="02020502050201020203" pitchFamily="18" charset="0"/>
                <a:ea typeface="Calibri" panose="020F0502020204030204" pitchFamily="34" charset="0"/>
                <a:cs typeface="Bembo" panose="02020502050201020203" pitchFamily="18" charset="0"/>
              </a:rPr>
              <a:t>Le bombe avevano  distrutto o reso inagibili troppi edifici e, in base alle  testimonianze, più famiglie  vivevano ammassati in un appartamento. Molti, ancor meno fortunati,</a:t>
            </a:r>
            <a:r>
              <a:rPr lang="it-IT" sz="1800" dirty="0">
                <a:latin typeface="Bembo" panose="02020502050201020203" pitchFamily="18" charset="0"/>
                <a:ea typeface="Calibri" panose="020F0502020204030204" pitchFamily="34" charset="0"/>
                <a:cs typeface="Bembo" panose="02020502050201020203" pitchFamily="18" charset="0"/>
              </a:rPr>
              <a:t> erano</a:t>
            </a:r>
            <a:r>
              <a:rPr lang="it-IT" sz="1800" dirty="0">
                <a:effectLst/>
                <a:latin typeface="Bembo" panose="02020502050201020203" pitchFamily="18" charset="0"/>
                <a:ea typeface="Calibri" panose="020F0502020204030204" pitchFamily="34" charset="0"/>
                <a:cs typeface="Bembo" panose="02020502050201020203" pitchFamily="18" charset="0"/>
              </a:rPr>
              <a:t> costretti a vivere in alloggi di fortuna, sotto le lamiere o ancor peggio per strada.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Bembo" panose="02020502050201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Tante persone  de</a:t>
            </a:r>
            <a:r>
              <a:rPr lang="it-IT" sz="1800" dirty="0">
                <a:latin typeface="Bembo" panose="02020502050201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cisero di trovare riparo presso alcune famiglie nei paesi vicini, anche perché le bombe avevano </a:t>
            </a:r>
            <a:r>
              <a:rPr lang="it-IT" sz="1800" dirty="0">
                <a:effectLst/>
                <a:latin typeface="Bembo" panose="02020502050201020203" pitchFamily="18" charset="0"/>
                <a:ea typeface="Calibri" panose="020F0502020204030204" pitchFamily="34" charset="0"/>
                <a:cs typeface="Bembo" panose="02020502050201020203" pitchFamily="18" charset="0"/>
              </a:rPr>
              <a:t>danneggiato le condotte idriche dell’acquedotto, cosicché, anche l’acqua iniziò a scarseggiare e dovette essere razionata e distribuita con mezzi di fortuna.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17" name="Segnaposto contenuto 5">
            <a:extLst>
              <a:ext uri="{FF2B5EF4-FFF2-40B4-BE49-F238E27FC236}">
                <a16:creationId xmlns:a16="http://schemas.microsoft.com/office/drawing/2014/main" id="{EB8BCBAE-06E0-4163-AC02-B4ED54FC43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2641" y="2194559"/>
            <a:ext cx="4429957" cy="3389494"/>
          </a:xfrm>
        </p:spPr>
      </p:pic>
    </p:spTree>
    <p:extLst>
      <p:ext uri="{BB962C8B-B14F-4D97-AF65-F5344CB8AC3E}">
        <p14:creationId xmlns:p14="http://schemas.microsoft.com/office/powerpoint/2010/main" val="18168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E3973B-8264-4520-93F1-501BFC5CA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711" y="764373"/>
            <a:ext cx="8727489" cy="1293028"/>
          </a:xfrm>
        </p:spPr>
        <p:txBody>
          <a:bodyPr/>
          <a:lstStyle/>
          <a:p>
            <a:r>
              <a:rPr lang="it-IT" dirty="0"/>
              <a:t>FOGGIA DOPO I BOMBARDAMENTI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B1DC2B-0ECD-4821-A16B-C783317051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Bembo" panose="02020502050201020203" pitchFamily="18" charset="0"/>
                <a:ea typeface="Calibri" panose="020F0502020204030204" pitchFamily="34" charset="0"/>
                <a:cs typeface="Bembo" panose="02020502050201020203" pitchFamily="18" charset="0"/>
              </a:rPr>
              <a:t>Le prime bombe cadute sulla città rivelarono la mancanza di preparazione di Foggia alla guerra; i rifugi antiaerei non erano sufficienti per la popolazione, e solo pochi di loro potevano considerarsi veramente efficaci.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Bembo" panose="02020502050201020203" pitchFamily="18" charset="0"/>
                <a:ea typeface="Calibri" panose="020F0502020204030204" pitchFamily="34" charset="0"/>
                <a:cs typeface="Bembo" panose="02020502050201020203" pitchFamily="18" charset="0"/>
              </a:rPr>
              <a:t>Inoltre, anche il sistema di allarme aereo non fu adeguato e le postazioni dei cannoni e mitragliatrici della contraerea situati in città, erano del tutto insufficienti. </a:t>
            </a:r>
            <a:r>
              <a:rPr lang="it-IT" dirty="0"/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Bembo" panose="02020502050201020203" pitchFamily="18" charset="0"/>
                <a:ea typeface="Calibri" panose="020F0502020204030204" pitchFamily="34" charset="0"/>
                <a:cs typeface="Bembo" panose="02020502050201020203" pitchFamily="18" charset="0"/>
              </a:rPr>
              <a:t>Il bombardamento del 22 luglio causò 7.643 morti ed oltre 700 feriti, 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effectLst/>
                <a:latin typeface="Bembo" panose="02020502050201020203" pitchFamily="18" charset="0"/>
                <a:ea typeface="Calibri" panose="020F0502020204030204" pitchFamily="34" charset="0"/>
                <a:cs typeface="Bembo" panose="02020502050201020203" pitchFamily="18" charset="0"/>
              </a:rPr>
              <a:t>a moltissime di quelle povere vittime non fu possibile dare una degna sepoltura.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Segnaposto contenuto 5">
            <a:extLst>
              <a:ext uri="{FF2B5EF4-FFF2-40B4-BE49-F238E27FC236}">
                <a16:creationId xmlns:a16="http://schemas.microsoft.com/office/drawing/2014/main" id="{DE370841-B57A-48F0-B9DF-0520D7B424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8302" r="18302"/>
          <a:stretch>
            <a:fillRect/>
          </a:stretch>
        </p:blipFill>
        <p:spPr>
          <a:xfrm>
            <a:off x="6507332" y="1980166"/>
            <a:ext cx="4554245" cy="4238518"/>
          </a:xfrm>
        </p:spPr>
      </p:pic>
    </p:spTree>
    <p:extLst>
      <p:ext uri="{BB962C8B-B14F-4D97-AF65-F5344CB8AC3E}">
        <p14:creationId xmlns:p14="http://schemas.microsoft.com/office/powerpoint/2010/main" val="14704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cia di vapo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325</TotalTime>
  <Words>459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Bembo</vt:lpstr>
      <vt:lpstr>Calibri</vt:lpstr>
      <vt:lpstr>Century Gothic</vt:lpstr>
      <vt:lpstr>Times New Roman</vt:lpstr>
      <vt:lpstr>Scia di vapore</vt:lpstr>
      <vt:lpstr>La seconda guerra MONDIALE                       a foggia</vt:lpstr>
      <vt:lpstr>FOGGIA PRIMA DEI BOMBARDAMENTI </vt:lpstr>
      <vt:lpstr>FOGGIA DOPO I BOMBARDAMENTI</vt:lpstr>
      <vt:lpstr>FOGGIA DOPO I BOMBARDAMENTI</vt:lpstr>
      <vt:lpstr>FOGGIA DOPO I BOMBARDAMENTI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seconda guerra a foggia</dc:title>
  <dc:creator>lucia ceddia</dc:creator>
  <cp:lastModifiedBy>lucia ceddia</cp:lastModifiedBy>
  <cp:revision>8</cp:revision>
  <dcterms:created xsi:type="dcterms:W3CDTF">2022-04-24T15:31:23Z</dcterms:created>
  <dcterms:modified xsi:type="dcterms:W3CDTF">2022-04-27T11:26:08Z</dcterms:modified>
</cp:coreProperties>
</file>